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tiff" ContentType="image/tif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935" r:id="rId4"/>
  </p:sldMasterIdLst>
  <p:notesMasterIdLst>
    <p:notesMasterId r:id="rId43"/>
  </p:notesMasterIdLst>
  <p:handoutMasterIdLst>
    <p:handoutMasterId r:id="rId44"/>
  </p:handoutMasterIdLst>
  <p:sldIdLst>
    <p:sldId id="256" r:id="rId5"/>
    <p:sldId id="524" r:id="rId6"/>
    <p:sldId id="337" r:id="rId7"/>
    <p:sldId id="540" r:id="rId8"/>
    <p:sldId id="541" r:id="rId9"/>
    <p:sldId id="542" r:id="rId10"/>
    <p:sldId id="543" r:id="rId11"/>
    <p:sldId id="544" r:id="rId12"/>
    <p:sldId id="565" r:id="rId13"/>
    <p:sldId id="545" r:id="rId14"/>
    <p:sldId id="546" r:id="rId15"/>
    <p:sldId id="547" r:id="rId16"/>
    <p:sldId id="548" r:id="rId17"/>
    <p:sldId id="549" r:id="rId18"/>
    <p:sldId id="550" r:id="rId19"/>
    <p:sldId id="551" r:id="rId20"/>
    <p:sldId id="552" r:id="rId21"/>
    <p:sldId id="553" r:id="rId22"/>
    <p:sldId id="562" r:id="rId23"/>
    <p:sldId id="563" r:id="rId24"/>
    <p:sldId id="554" r:id="rId25"/>
    <p:sldId id="559" r:id="rId26"/>
    <p:sldId id="567" r:id="rId27"/>
    <p:sldId id="535" r:id="rId28"/>
    <p:sldId id="536" r:id="rId29"/>
    <p:sldId id="537" r:id="rId30"/>
    <p:sldId id="525" r:id="rId31"/>
    <p:sldId id="526" r:id="rId32"/>
    <p:sldId id="527" r:id="rId33"/>
    <p:sldId id="529" r:id="rId34"/>
    <p:sldId id="530" r:id="rId35"/>
    <p:sldId id="531" r:id="rId36"/>
    <p:sldId id="532" r:id="rId37"/>
    <p:sldId id="533" r:id="rId38"/>
    <p:sldId id="538" r:id="rId39"/>
    <p:sldId id="302" r:id="rId40"/>
    <p:sldId id="268" r:id="rId41"/>
    <p:sldId id="566" r:id="rId42"/>
  </p:sldIdLst>
  <p:sldSz cx="12188825" cy="6858000"/>
  <p:notesSz cx="7010400" cy="92964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888" userDrawn="1">
          <p15:clr>
            <a:srgbClr val="A4A3A4"/>
          </p15:clr>
        </p15:guide>
        <p15:guide id="2" pos="3839" userDrawn="1">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39C2F"/>
    <a:srgbClr val="C59C27"/>
    <a:srgbClr val="D13940"/>
    <a:srgbClr val="EF9A1A"/>
    <a:srgbClr val="907262"/>
    <a:srgbClr val="B3CD1F"/>
    <a:srgbClr val="43B1E5"/>
    <a:srgbClr val="00B8BB"/>
    <a:srgbClr val="426FB6"/>
    <a:srgbClr val="13AAB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422" autoAdjust="0"/>
    <p:restoredTop sz="69959" autoAdjust="0"/>
  </p:normalViewPr>
  <p:slideViewPr>
    <p:cSldViewPr snapToGrid="0" showGuides="1">
      <p:cViewPr varScale="1">
        <p:scale>
          <a:sx n="87" d="100"/>
          <a:sy n="87" d="100"/>
        </p:scale>
        <p:origin x="2008" y="184"/>
      </p:cViewPr>
      <p:guideLst>
        <p:guide orient="horz" pos="888"/>
        <p:guide pos="3839"/>
      </p:guideLst>
    </p:cSldViewPr>
  </p:slid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55" d="100"/>
          <a:sy n="55" d="100"/>
        </p:scale>
        <p:origin x="-1472" y="-64"/>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notesMaster" Target="notesMasters/notesMaster1.xml"/><Relationship Id="rId48"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70338" y="0"/>
            <a:ext cx="3038475" cy="465138"/>
          </a:xfrm>
          <a:prstGeom prst="rect">
            <a:avLst/>
          </a:prstGeom>
        </p:spPr>
        <p:txBody>
          <a:bodyPr vert="horz" lIns="91440" tIns="45720" rIns="91440" bIns="45720" rtlCol="0"/>
          <a:lstStyle>
            <a:lvl1pPr algn="r">
              <a:defRPr sz="1200"/>
            </a:lvl1pPr>
          </a:lstStyle>
          <a:p>
            <a:fld id="{0B842F42-2CE9-4E35-95C1-410DC08A50B1}" type="datetimeFigureOut">
              <a:rPr lang="en-US" smtClean="0"/>
              <a:t>8/6/19</a:t>
            </a:fld>
            <a:endParaRPr lang="en-US"/>
          </a:p>
        </p:txBody>
      </p:sp>
      <p:sp>
        <p:nvSpPr>
          <p:cNvPr id="4" name="Footer Placeholder 3"/>
          <p:cNvSpPr>
            <a:spLocks noGrp="1"/>
          </p:cNvSpPr>
          <p:nvPr>
            <p:ph type="ftr" sz="quarter" idx="2"/>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70338" y="8829675"/>
            <a:ext cx="3038475" cy="465138"/>
          </a:xfrm>
          <a:prstGeom prst="rect">
            <a:avLst/>
          </a:prstGeom>
        </p:spPr>
        <p:txBody>
          <a:bodyPr vert="horz" lIns="91440" tIns="45720" rIns="91440" bIns="45720" rtlCol="0" anchor="b"/>
          <a:lstStyle>
            <a:lvl1pPr algn="r">
              <a:defRPr sz="1200"/>
            </a:lvl1pPr>
          </a:lstStyle>
          <a:p>
            <a:fld id="{26F2E89A-4FDF-4617-8DDF-BE2769EE821E}" type="slidenum">
              <a:rPr lang="en-US" smtClean="0"/>
              <a:t>‹#›</a:t>
            </a:fld>
            <a:endParaRPr lang="en-US"/>
          </a:p>
        </p:txBody>
      </p:sp>
    </p:spTree>
    <p:extLst>
      <p:ext uri="{BB962C8B-B14F-4D97-AF65-F5344CB8AC3E}">
        <p14:creationId xmlns:p14="http://schemas.microsoft.com/office/powerpoint/2010/main" val="25792619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5138"/>
          </a:xfrm>
          <a:prstGeom prst="rect">
            <a:avLst/>
          </a:prstGeom>
        </p:spPr>
        <p:txBody>
          <a:bodyPr vert="horz" lIns="91440" tIns="45720" rIns="91440" bIns="45720" rtlCol="0"/>
          <a:lstStyle>
            <a:lvl1pPr algn="r">
              <a:defRPr sz="1200"/>
            </a:lvl1pPr>
          </a:lstStyle>
          <a:p>
            <a:fld id="{6F282904-F315-4730-8D91-37D99E141A6F}" type="datetimeFigureOut">
              <a:rPr lang="en-US" smtClean="0"/>
              <a:t>8/6/19</a:t>
            </a:fld>
            <a:endParaRPr lang="en-US"/>
          </a:p>
        </p:txBody>
      </p:sp>
      <p:sp>
        <p:nvSpPr>
          <p:cNvPr id="4" name="Slide Image Placeholder 3"/>
          <p:cNvSpPr>
            <a:spLocks noGrp="1" noRot="1" noChangeAspect="1"/>
          </p:cNvSpPr>
          <p:nvPr>
            <p:ph type="sldImg" idx="2"/>
          </p:nvPr>
        </p:nvSpPr>
        <p:spPr>
          <a:xfrm>
            <a:off x="407988" y="696913"/>
            <a:ext cx="6194425" cy="34861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16425"/>
            <a:ext cx="5607050" cy="4183063"/>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5138"/>
          </a:xfrm>
          <a:prstGeom prst="rect">
            <a:avLst/>
          </a:prstGeom>
        </p:spPr>
        <p:txBody>
          <a:bodyPr vert="horz" lIns="91440" tIns="45720" rIns="91440" bIns="45720" rtlCol="0" anchor="b"/>
          <a:lstStyle>
            <a:lvl1pPr algn="r">
              <a:defRPr sz="1200"/>
            </a:lvl1pPr>
          </a:lstStyle>
          <a:p>
            <a:fld id="{54E672D7-8E2D-4611-973D-F4591A707C34}" type="slidenum">
              <a:rPr lang="en-US" smtClean="0"/>
              <a:t>‹#›</a:t>
            </a:fld>
            <a:endParaRPr lang="en-US"/>
          </a:p>
        </p:txBody>
      </p:sp>
    </p:spTree>
    <p:extLst>
      <p:ext uri="{BB962C8B-B14F-4D97-AF65-F5344CB8AC3E}">
        <p14:creationId xmlns:p14="http://schemas.microsoft.com/office/powerpoint/2010/main" val="17013578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Designed to be 45 Minute Talk.  I hope for 30 minutes for RE and 15 for TDD.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NOTE: I have explicitly designed the RE portion of this talk to avoid using the terms plan-based or agile until the very end.  This choose was made as these terms tend to polarize the population and could therefore using these terms could have the unfortunate side effect of bringing out biases and closing off people’s minds.</a:t>
            </a:r>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1</a:t>
            </a:fld>
            <a:endParaRPr lang="en-US"/>
          </a:p>
        </p:txBody>
      </p:sp>
    </p:spTree>
    <p:extLst>
      <p:ext uri="{BB962C8B-B14F-4D97-AF65-F5344CB8AC3E}">
        <p14:creationId xmlns:p14="http://schemas.microsoft.com/office/powerpoint/2010/main" val="16357079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Science Cases:</a:t>
            </a:r>
          </a:p>
          <a:p>
            <a:pPr marL="171450" indent="-171450">
              <a:buFont typeface="Arial" panose="020B0604020202020204" pitchFamily="34" charset="0"/>
              <a:buChar char="•"/>
            </a:pPr>
            <a:r>
              <a:rPr lang="en-US" dirty="0"/>
              <a:t>Technical Needs, Feasibility, &amp; Needs of Community</a:t>
            </a:r>
          </a:p>
          <a:p>
            <a:pPr marL="171450" indent="-171450">
              <a:buFont typeface="Arial" panose="020B0604020202020204" pitchFamily="34" charset="0"/>
              <a:buChar char="•"/>
            </a:pPr>
            <a:r>
              <a:rPr lang="en-US" dirty="0"/>
              <a:t>involves PIs, collaborators, &amp; funding agencies</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Requirements from Science Cases:</a:t>
            </a:r>
          </a:p>
          <a:p>
            <a:pPr marL="171450" indent="-171450">
              <a:buFont typeface="Arial" panose="020B0604020202020204" pitchFamily="34" charset="0"/>
              <a:buChar char="•"/>
            </a:pPr>
            <a:r>
              <a:rPr lang="en-US" dirty="0"/>
              <a:t>Prototyping &amp; Refinement</a:t>
            </a:r>
          </a:p>
          <a:p>
            <a:pPr marL="171450" indent="-171450">
              <a:buFont typeface="Arial" panose="020B0604020202020204" pitchFamily="34" charset="0"/>
              <a:buChar char="•"/>
            </a:pPr>
            <a:r>
              <a:rPr lang="en-US" dirty="0"/>
              <a:t>Involves domain experts, developers, Technical Experts, users, &amp; possibly funding agencies</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Requirements into Design</a:t>
            </a:r>
          </a:p>
          <a:p>
            <a:pPr marL="171450" indent="-171450">
              <a:buFont typeface="Arial" panose="020B0604020202020204" pitchFamily="34" charset="0"/>
              <a:buChar char="•"/>
            </a:pPr>
            <a:r>
              <a:rPr lang="en-US" dirty="0"/>
              <a:t>Prototyping &amp; refinement of low-level requirements/specifications</a:t>
            </a:r>
          </a:p>
          <a:p>
            <a:pPr marL="171450" indent="-171450">
              <a:buFont typeface="Arial" panose="020B0604020202020204" pitchFamily="34" charset="0"/>
              <a:buChar char="•"/>
            </a:pPr>
            <a:r>
              <a:rPr lang="en-US" dirty="0"/>
              <a:t>Trade-off, sensitivity, &amp; risk analysis (</a:t>
            </a:r>
            <a:r>
              <a:rPr lang="en-US" b="1" dirty="0"/>
              <a:t>Don’t say this.  Look up in texts to see if this is commonly accepted</a:t>
            </a:r>
            <a:r>
              <a:rPr lang="en-US" dirty="0"/>
              <a:t>.)</a:t>
            </a:r>
          </a:p>
          <a:p>
            <a:pPr marL="171450" indent="-171450">
              <a:buFont typeface="Arial" panose="020B0604020202020204" pitchFamily="34" charset="0"/>
              <a:buChar char="•"/>
            </a:pPr>
            <a:r>
              <a:rPr lang="en-US" dirty="0"/>
              <a:t>Developers, Technical Experts, &amp; Users</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For some large, formal projects, these might be carried out as larger, monolithic stages.   Mention explicitly that this more traditional workflow might imply that we are able to arrive at good </a:t>
            </a:r>
            <a:r>
              <a:rPr lang="en-US" dirty="0" err="1"/>
              <a:t>reqs</a:t>
            </a:r>
            <a:r>
              <a:rPr lang="en-US" dirty="0"/>
              <a:t> a priori, which is not likely a good idea for CSE.</a:t>
            </a:r>
            <a:endParaRPr lang="en-US" b="1" dirty="0"/>
          </a:p>
        </p:txBody>
      </p:sp>
      <p:sp>
        <p:nvSpPr>
          <p:cNvPr id="4" name="Slide Number Placeholder 3"/>
          <p:cNvSpPr>
            <a:spLocks noGrp="1"/>
          </p:cNvSpPr>
          <p:nvPr>
            <p:ph type="sldNum" sz="quarter" idx="5"/>
          </p:nvPr>
        </p:nvSpPr>
        <p:spPr/>
        <p:txBody>
          <a:bodyPr/>
          <a:lstStyle/>
          <a:p>
            <a:fld id="{54E672D7-8E2D-4611-973D-F4591A707C34}" type="slidenum">
              <a:rPr lang="en-US" smtClean="0"/>
              <a:t>11</a:t>
            </a:fld>
            <a:endParaRPr lang="en-US"/>
          </a:p>
        </p:txBody>
      </p:sp>
    </p:spTree>
    <p:extLst>
      <p:ext uri="{BB962C8B-B14F-4D97-AF65-F5344CB8AC3E}">
        <p14:creationId xmlns:p14="http://schemas.microsoft.com/office/powerpoint/2010/main" val="19277698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In Sommerville (Ch2 Sec 2.1.2), he claims that this software model can be implemented in an agile, plan-based, or hybrid way.  Plan-based would have the increments pre-planned.  Agile might start with identification of the first few increments and then allow for increment selection by client based on progress, changing requirements, and changing priorities. </a:t>
            </a:r>
          </a:p>
          <a:p>
            <a:endParaRPr lang="en-US" b="0" dirty="0"/>
          </a:p>
          <a:p>
            <a:r>
              <a:rPr lang="en-US" b="0" dirty="0"/>
              <a:t>Emphasize that this is very much a team effort and that you need multiple points of view as already mentioned.  This workflow is fairly heavy in terms of communication (often informal).  The team must reassess priorities at each step and decide on next task.  Requirements must be gathered and improved.  </a:t>
            </a:r>
          </a:p>
          <a:p>
            <a:endParaRPr lang="en-US" b="0" dirty="0"/>
          </a:p>
          <a:p>
            <a:r>
              <a:rPr lang="en-US" b="0" dirty="0"/>
              <a:t>You are in some sense going through the formal workflow at each step, but in a limited way.</a:t>
            </a:r>
          </a:p>
          <a:p>
            <a:endParaRPr lang="en-US" b="0" dirty="0"/>
          </a:p>
          <a:p>
            <a:r>
              <a:rPr lang="en-US" b="0" dirty="0"/>
              <a:t>Communication is key here and all members of the team must be reasonably skilled at it.</a:t>
            </a:r>
          </a:p>
          <a:p>
            <a:r>
              <a:rPr lang="en-US" b="0" dirty="0"/>
              <a:t>The client or a proxy for the client needs to be available to keep communication going, else there is a bottleneck for work.</a:t>
            </a:r>
          </a:p>
          <a:p>
            <a:endParaRPr lang="en-US" b="0" dirty="0"/>
          </a:p>
          <a:p>
            <a:r>
              <a:rPr lang="en-US" b="0" dirty="0"/>
              <a:t>RE here could be tricky.  The team needs to avoid tunnel vision and consider the task in its larger context when designing/implementing.</a:t>
            </a:r>
          </a:p>
          <a:p>
            <a:endParaRPr lang="en-US" b="0" dirty="0"/>
          </a:p>
          <a:p>
            <a:r>
              <a:rPr lang="en-US" b="0" dirty="0"/>
              <a:t>Making increments that are all of local scope can lead to degradation of large-scale, global structure.  This means that later increments become harder and more expensive.  This is why refactoring must be included.  This requires both high-skill and principled diligence.  One must do the refactoring when found rather than sweep it under the rug.</a:t>
            </a:r>
          </a:p>
          <a:p>
            <a:endParaRPr lang="en-US" b="0" dirty="0"/>
          </a:p>
        </p:txBody>
      </p:sp>
      <p:sp>
        <p:nvSpPr>
          <p:cNvPr id="4" name="Slide Number Placeholder 3"/>
          <p:cNvSpPr>
            <a:spLocks noGrp="1"/>
          </p:cNvSpPr>
          <p:nvPr>
            <p:ph type="sldNum" sz="quarter" idx="5"/>
          </p:nvPr>
        </p:nvSpPr>
        <p:spPr/>
        <p:txBody>
          <a:bodyPr/>
          <a:lstStyle/>
          <a:p>
            <a:fld id="{54E672D7-8E2D-4611-973D-F4591A707C34}" type="slidenum">
              <a:rPr lang="en-US" smtClean="0"/>
              <a:t>12</a:t>
            </a:fld>
            <a:endParaRPr lang="en-US"/>
          </a:p>
        </p:txBody>
      </p:sp>
    </p:spTree>
    <p:extLst>
      <p:ext uri="{BB962C8B-B14F-4D97-AF65-F5344CB8AC3E}">
        <p14:creationId xmlns:p14="http://schemas.microsoft.com/office/powerpoint/2010/main" val="38515185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user story might give rise to multiple requirements.</a:t>
            </a:r>
          </a:p>
          <a:p>
            <a:endParaRPr lang="en-US" dirty="0"/>
          </a:p>
          <a:p>
            <a:r>
              <a:rPr lang="en-US" dirty="0"/>
              <a:t>It also might be the case that we need to consider multiple user stories together to arrive at a correct, complete set of requirements.  Use this to lead into next example as a need for dialogue/specification.</a:t>
            </a:r>
          </a:p>
          <a:p>
            <a:endParaRPr lang="en-US" b="1" dirty="0"/>
          </a:p>
        </p:txBody>
      </p:sp>
      <p:sp>
        <p:nvSpPr>
          <p:cNvPr id="4" name="Slide Number Placeholder 3"/>
          <p:cNvSpPr>
            <a:spLocks noGrp="1"/>
          </p:cNvSpPr>
          <p:nvPr>
            <p:ph type="sldNum" sz="quarter" idx="5"/>
          </p:nvPr>
        </p:nvSpPr>
        <p:spPr/>
        <p:txBody>
          <a:bodyPr/>
          <a:lstStyle/>
          <a:p>
            <a:fld id="{54E672D7-8E2D-4611-973D-F4591A707C34}" type="slidenum">
              <a:rPr lang="en-US" smtClean="0"/>
              <a:t>13</a:t>
            </a:fld>
            <a:endParaRPr lang="en-US"/>
          </a:p>
        </p:txBody>
      </p:sp>
    </p:spTree>
    <p:extLst>
      <p:ext uri="{BB962C8B-B14F-4D97-AF65-F5344CB8AC3E}">
        <p14:creationId xmlns:p14="http://schemas.microsoft.com/office/powerpoint/2010/main" val="8249865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Combination of performance requirements and requirements toward being able to use the data produced efficiently and effectively.</a:t>
            </a:r>
          </a:p>
          <a:p>
            <a:endParaRPr lang="en-US" dirty="0"/>
          </a:p>
          <a:p>
            <a:r>
              <a:rPr lang="en-US" dirty="0"/>
              <a:t>This last point is important.  We build into the design process the importance of how people will use the SW.</a:t>
            </a:r>
          </a:p>
          <a:p>
            <a:endParaRPr lang="en-US" dirty="0"/>
          </a:p>
          <a:p>
            <a:r>
              <a:rPr lang="en-US" dirty="0"/>
              <a:t>What’s missing?</a:t>
            </a:r>
          </a:p>
          <a:p>
            <a:pPr marL="171450" indent="-171450">
              <a:buFont typeface="Arial" panose="020B0604020202020204" pitchFamily="34" charset="0"/>
              <a:buChar char="•"/>
            </a:pPr>
            <a:r>
              <a:rPr lang="en-US" dirty="0"/>
              <a:t>The user didn’t specify if the solution should work on all HPC platforms or a single platform.</a:t>
            </a:r>
          </a:p>
          <a:p>
            <a:pPr marL="171450" indent="-171450">
              <a:buFont typeface="Arial" panose="020B0604020202020204" pitchFamily="34" charset="0"/>
              <a:buChar char="•"/>
            </a:pPr>
            <a:r>
              <a:rPr lang="en-US" dirty="0"/>
              <a:t>The user didn’t say what data is.</a:t>
            </a:r>
          </a:p>
          <a:p>
            <a:pPr marL="171450" indent="-171450">
              <a:buFont typeface="Arial" panose="020B0604020202020204" pitchFamily="34" charset="0"/>
              <a:buChar char="•"/>
            </a:pPr>
            <a:r>
              <a:rPr lang="en-US" dirty="0"/>
              <a:t>The user didn’t mention if everything should be in one file or if multiple files and multiple formats is OK.  Consequently, the requirements don’t contain a constraint.  This might be purposeful because it is unimportant to the user.  Or, it might be a gap in the requirements that could lead to expensive hardship if discovered too late.</a:t>
            </a:r>
          </a:p>
          <a:p>
            <a:pPr marL="171450" indent="-171450">
              <a:buFont typeface="Arial" panose="020B0604020202020204" pitchFamily="34" charset="0"/>
              <a:buChar char="•"/>
            </a:pPr>
            <a:r>
              <a:rPr lang="en-US" dirty="0"/>
              <a:t>We might not know what “leverage pre-</a:t>
            </a:r>
            <a:r>
              <a:rPr lang="en-US" dirty="0" err="1"/>
              <a:t>exisiting</a:t>
            </a:r>
            <a:r>
              <a:rPr lang="en-US" dirty="0"/>
              <a:t> libraries” means.</a:t>
            </a:r>
          </a:p>
          <a:p>
            <a:pPr marL="171450" indent="-171450">
              <a:buFont typeface="Arial" panose="020B0604020202020204" pitchFamily="34" charset="0"/>
              <a:buChar char="•"/>
            </a:pPr>
            <a:endParaRPr lang="en-US" dirty="0"/>
          </a:p>
          <a:p>
            <a:endParaRPr lang="en-US" b="1" dirty="0"/>
          </a:p>
        </p:txBody>
      </p:sp>
      <p:sp>
        <p:nvSpPr>
          <p:cNvPr id="4" name="Slide Number Placeholder 3"/>
          <p:cNvSpPr>
            <a:spLocks noGrp="1"/>
          </p:cNvSpPr>
          <p:nvPr>
            <p:ph type="sldNum" sz="quarter" idx="5"/>
          </p:nvPr>
        </p:nvSpPr>
        <p:spPr/>
        <p:txBody>
          <a:bodyPr/>
          <a:lstStyle/>
          <a:p>
            <a:fld id="{54E672D7-8E2D-4611-973D-F4591A707C34}" type="slidenum">
              <a:rPr lang="en-US" smtClean="0"/>
              <a:t>14</a:t>
            </a:fld>
            <a:endParaRPr lang="en-US"/>
          </a:p>
        </p:txBody>
      </p:sp>
    </p:spTree>
    <p:extLst>
      <p:ext uri="{BB962C8B-B14F-4D97-AF65-F5344CB8AC3E}">
        <p14:creationId xmlns:p14="http://schemas.microsoft.com/office/powerpoint/2010/main" val="15418462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Requirements are not generally created or given.  They are usually</a:t>
            </a:r>
          </a:p>
          <a:p>
            <a:pPr marL="171450" indent="-171450">
              <a:buFont typeface="Arial" panose="020B0604020202020204" pitchFamily="34" charset="0"/>
              <a:buChar char="•"/>
            </a:pPr>
            <a:r>
              <a:rPr lang="en-US" dirty="0"/>
              <a:t>Discovered</a:t>
            </a:r>
          </a:p>
          <a:p>
            <a:pPr marL="171450" indent="-171450">
              <a:buFont typeface="Arial" panose="020B0604020202020204" pitchFamily="34" charset="0"/>
              <a:buChar char="•"/>
            </a:pPr>
            <a:r>
              <a:rPr lang="en-US" dirty="0"/>
              <a:t>Gathered</a:t>
            </a:r>
          </a:p>
          <a:p>
            <a:pPr marL="171450" indent="-171450">
              <a:buFont typeface="Arial" panose="020B0604020202020204" pitchFamily="34" charset="0"/>
              <a:buChar char="•"/>
            </a:pPr>
            <a:r>
              <a:rPr lang="en-US" dirty="0"/>
              <a:t>Refined</a:t>
            </a:r>
          </a:p>
          <a:p>
            <a:pPr marL="171450" indent="-171450">
              <a:buFont typeface="Arial" panose="020B0604020202020204" pitchFamily="34" charset="0"/>
              <a:buChar char="•"/>
            </a:pPr>
            <a:r>
              <a:rPr lang="en-US" dirty="0"/>
              <a:t>Understood</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The general idea is that there is some ground truth of what it is that we need and are trying to achieve.  We aren’t likely going to arrive at this easily or quickly.  </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For the formal case, we have many different viewpoints and maybe we would like to add those in at appropriate moments.</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For the exploratory case, we try to capture all </a:t>
            </a:r>
            <a:r>
              <a:rPr lang="en-US" dirty="0" err="1"/>
              <a:t>reqs</a:t>
            </a:r>
            <a:r>
              <a:rPr lang="en-US" dirty="0"/>
              <a:t> up front and then refine through repeatedly getting our hands dirty.</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In both cases you can imagine that we start with high-level requirements and begin converting these to or adding on low-level </a:t>
            </a:r>
            <a:r>
              <a:rPr lang="en-US" dirty="0" err="1"/>
              <a:t>reqs</a:t>
            </a:r>
            <a:r>
              <a:rPr lang="en-US" dirty="0"/>
              <a:t>.</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Final goal is the full set of requirements &amp; therefore a better understanding of the ground truth.</a:t>
            </a:r>
          </a:p>
          <a:p>
            <a:pPr marL="0" indent="0">
              <a:buFont typeface="Arial" panose="020B0604020202020204" pitchFamily="34" charset="0"/>
              <a:buNone/>
            </a:pPr>
            <a:endParaRPr lang="en-US" dirty="0"/>
          </a:p>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Explicitly </a:t>
            </a:r>
            <a:r>
              <a:rPr lang="en-US" dirty="0" err="1"/>
              <a:t>mentin</a:t>
            </a:r>
            <a:r>
              <a:rPr lang="en-US" dirty="0"/>
              <a:t> that the spiral could persist long into the development cycle.</a:t>
            </a:r>
          </a:p>
          <a:p>
            <a:endParaRPr lang="en-US" b="1" dirty="0"/>
          </a:p>
        </p:txBody>
      </p:sp>
      <p:sp>
        <p:nvSpPr>
          <p:cNvPr id="4" name="Slide Number Placeholder 3"/>
          <p:cNvSpPr>
            <a:spLocks noGrp="1"/>
          </p:cNvSpPr>
          <p:nvPr>
            <p:ph type="sldNum" sz="quarter" idx="5"/>
          </p:nvPr>
        </p:nvSpPr>
        <p:spPr/>
        <p:txBody>
          <a:bodyPr/>
          <a:lstStyle/>
          <a:p>
            <a:fld id="{54E672D7-8E2D-4611-973D-F4591A707C34}" type="slidenum">
              <a:rPr lang="en-US" smtClean="0"/>
              <a:t>15</a:t>
            </a:fld>
            <a:endParaRPr lang="en-US"/>
          </a:p>
        </p:txBody>
      </p:sp>
    </p:spTree>
    <p:extLst>
      <p:ext uri="{BB962C8B-B14F-4D97-AF65-F5344CB8AC3E}">
        <p14:creationId xmlns:p14="http://schemas.microsoft.com/office/powerpoint/2010/main" val="13656263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TIME PERMITTING: Ask how many people think that the requirements are in the code &amp; can be reverse engineered out from the code.  Follow up question, how many people would rather write requirements down than reverse engineer requirements from code?  I’m curious to know what people think, but wouldn’t get into a discussion about this.</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Requirements are an encapsulation of an expensive, difficult process that involves many people and encapsulate knowledge and understanding.  They should be preserved. </a:t>
            </a:r>
          </a:p>
          <a:p>
            <a:endParaRPr lang="en-US" dirty="0"/>
          </a:p>
          <a:p>
            <a:r>
              <a:rPr lang="en-US" dirty="0"/>
              <a:t>This could look different.  Perhaps the documents are not living.  They could serve there purpose for getting input &amp; improving understanding.  They can be written down and communicated to those who need to implement.  But perhaps, the document remains static after that and are never improved.  The requirements could then be traced as a sequence of static requirements documents.  If you want to know why something was done, you then undertake requirements archaeology.</a:t>
            </a:r>
          </a:p>
          <a:p>
            <a:endParaRPr lang="en-US" dirty="0"/>
          </a:p>
          <a:p>
            <a:r>
              <a:rPr lang="en-US" dirty="0"/>
              <a:t>Documenting in inline docs is good only if the different code is highly decoupled.  Else, how do people find all the information that they need for their job.  When you make a change, how do you know if there is other inline docs in a different file that need to be changed.</a:t>
            </a:r>
          </a:p>
          <a:p>
            <a:endParaRPr lang="en-US" dirty="0"/>
          </a:p>
          <a:p>
            <a:r>
              <a:rPr lang="en-US" dirty="0"/>
              <a:t>Documentation is a form of risk management in CSE due to its ability to help manage the high complexity of the SW.</a:t>
            </a:r>
          </a:p>
          <a:p>
            <a:endParaRPr lang="en-US" dirty="0"/>
          </a:p>
          <a:p>
            <a:r>
              <a:rPr lang="en-US" dirty="0"/>
              <a:t>Can commit messages capture the moment that code is altered due to a change in requirements?  Can they capture the motivation for the change as well as the reasoning behind the new requirements?</a:t>
            </a:r>
          </a:p>
          <a:p>
            <a:endParaRPr lang="en-US" dirty="0"/>
          </a:p>
          <a:p>
            <a:r>
              <a:rPr lang="en-US" dirty="0"/>
              <a:t>Important to store these for communication &amp; reuse.</a:t>
            </a:r>
          </a:p>
          <a:p>
            <a:endParaRPr lang="en-US" dirty="0"/>
          </a:p>
          <a:p>
            <a:r>
              <a:rPr lang="en-US" dirty="0"/>
              <a:t>What about documenting design decisions?  Should we also document why certain design alternatives were rejected?</a:t>
            </a:r>
          </a:p>
          <a:p>
            <a:endParaRPr lang="en-US" b="1" dirty="0"/>
          </a:p>
          <a:p>
            <a:endParaRPr lang="en-US" b="1" dirty="0"/>
          </a:p>
        </p:txBody>
      </p:sp>
      <p:sp>
        <p:nvSpPr>
          <p:cNvPr id="4" name="Slide Number Placeholder 3"/>
          <p:cNvSpPr>
            <a:spLocks noGrp="1"/>
          </p:cNvSpPr>
          <p:nvPr>
            <p:ph type="sldNum" sz="quarter" idx="5"/>
          </p:nvPr>
        </p:nvSpPr>
        <p:spPr/>
        <p:txBody>
          <a:bodyPr/>
          <a:lstStyle/>
          <a:p>
            <a:fld id="{54E672D7-8E2D-4611-973D-F4591A707C34}" type="slidenum">
              <a:rPr lang="en-US" smtClean="0"/>
              <a:t>16</a:t>
            </a:fld>
            <a:endParaRPr lang="en-US"/>
          </a:p>
        </p:txBody>
      </p:sp>
    </p:spTree>
    <p:extLst>
      <p:ext uri="{BB962C8B-B14F-4D97-AF65-F5344CB8AC3E}">
        <p14:creationId xmlns:p14="http://schemas.microsoft.com/office/powerpoint/2010/main" val="36698938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Ill-defined nature of the term “complete” is important.  I could be nearly impossible or counter-productive to strive for truly comprehensive.  However, large/important holes are what lead to expensive redesigns that occur late in the game.  This is a delicate balance.</a:t>
            </a:r>
          </a:p>
          <a:p>
            <a:pPr marL="171450" indent="-171450">
              <a:buFont typeface="Arial" panose="020B0604020202020204" pitchFamily="34" charset="0"/>
              <a:buChar char="•"/>
            </a:pPr>
            <a:r>
              <a:rPr lang="en-US" dirty="0"/>
              <a:t>An example of these shades of meaning is going from Big Design Up Front to Sufficient Design Up Front toward something that is more Agile-like in its tight iterations (i.e. we may only need “complete” within the scope of the current push).</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1" dirty="0"/>
          </a:p>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dirty="0"/>
              <a:t>Post-talk info</a:t>
            </a:r>
            <a:r>
              <a:rPr lang="en-US" dirty="0"/>
              <a:t>:</a:t>
            </a:r>
          </a:p>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The point that “having your understanding change deep in the implementation phase could be an indication that more upfront effort should have been invested to better understand the task at hand” raised Agile-based comments from Ross and Jim.  They emphasized that within agile, one is constantly discovering what it is that is needed and therefore, abrupt and significant changes to requirements should not be a surprise and is not bad.  This is predicated, however, on the Agile assumption (See </a:t>
            </a:r>
            <a:r>
              <a:rPr lang="en-US" sz="1200" dirty="0" err="1"/>
              <a:t>Sillitti</a:t>
            </a:r>
            <a:r>
              <a:rPr lang="en-US" sz="1200" dirty="0"/>
              <a:t>/</a:t>
            </a:r>
            <a:r>
              <a:rPr lang="en-US" sz="1200" dirty="0" err="1"/>
              <a:t>Succi</a:t>
            </a:r>
            <a:r>
              <a:rPr lang="en-US" sz="1200" dirty="0"/>
              <a:t> cited in </a:t>
            </a:r>
            <a:r>
              <a:rPr lang="en-US" sz="1200" dirty="0" err="1"/>
              <a:t>bibliograpy</a:t>
            </a:r>
            <a:r>
              <a:rPr lang="en-US" dirty="0"/>
              <a:t>) that the costs associated with changes in SW remain constant throughout the development process as one constantly avoids making important design decisions that result in expensive work when changed.</a:t>
            </a:r>
          </a:p>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Indeed, my statement was traditional-based and overly-simplified.  With more time, this should be stated more delicately to state that “if important </a:t>
            </a:r>
            <a:r>
              <a:rPr lang="en-US" dirty="0" err="1"/>
              <a:t>reqs</a:t>
            </a:r>
            <a:r>
              <a:rPr lang="en-US" dirty="0"/>
              <a:t> were poorly understood and required widespread changes late in the game and the work required to recover from these changes is complex, risky, and expensive, then …”.  An example is gaps that lead to incomplete or wrong information about the architecture/infrastructure, especially if the requirements for these are not expected to change quickly or significantly.</a:t>
            </a:r>
          </a:p>
          <a:p>
            <a:endParaRPr lang="en-US" b="1" dirty="0"/>
          </a:p>
        </p:txBody>
      </p:sp>
      <p:sp>
        <p:nvSpPr>
          <p:cNvPr id="4" name="Slide Number Placeholder 3"/>
          <p:cNvSpPr>
            <a:spLocks noGrp="1"/>
          </p:cNvSpPr>
          <p:nvPr>
            <p:ph type="sldNum" sz="quarter" idx="5"/>
          </p:nvPr>
        </p:nvSpPr>
        <p:spPr/>
        <p:txBody>
          <a:bodyPr/>
          <a:lstStyle/>
          <a:p>
            <a:fld id="{54E672D7-8E2D-4611-973D-F4591A707C34}" type="slidenum">
              <a:rPr lang="en-US" smtClean="0"/>
              <a:t>17</a:t>
            </a:fld>
            <a:endParaRPr lang="en-US"/>
          </a:p>
        </p:txBody>
      </p:sp>
    </p:spTree>
    <p:extLst>
      <p:ext uri="{BB962C8B-B14F-4D97-AF65-F5344CB8AC3E}">
        <p14:creationId xmlns:p14="http://schemas.microsoft.com/office/powerpoint/2010/main" val="38111621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Clarity is the main goal.</a:t>
            </a:r>
          </a:p>
          <a:p>
            <a:endParaRPr lang="en-US" dirty="0"/>
          </a:p>
          <a:p>
            <a:r>
              <a:rPr lang="en-US" dirty="0"/>
              <a:t>When working on multidisciplinary projects, the importance of bringing in all people is good.  If you have team members who historically just receive a task on their desk and are asked to develop it, this pulls them in earlier.  As a result, their concerns are addressed earlier before a lack of technical understanding becomes an issue.  Also, they buy in to the process.  The ball that gets dropped on their desk was partially their doing.</a:t>
            </a:r>
          </a:p>
          <a:p>
            <a:endParaRPr lang="en-US" dirty="0"/>
          </a:p>
          <a:p>
            <a:r>
              <a:rPr lang="en-US" dirty="0"/>
              <a:t>Linking requirements with verification is important because it brings testing to the front of the design process.</a:t>
            </a:r>
          </a:p>
          <a:p>
            <a:endParaRPr lang="en-US" b="1" dirty="0"/>
          </a:p>
          <a:p>
            <a:r>
              <a:rPr lang="en-US" b="1" dirty="0"/>
              <a:t>Structuring/grouping requirements can be done to help manage complexity.  We want to break a huge, complex task into interconnected groups of related sub-tasks.  Therefore, we are defining sub-systems and finer grained functional units so that we can do separation of concerns.  This leads naturally to specification of </a:t>
            </a:r>
            <a:r>
              <a:rPr lang="en-US" b="1" u="sng" dirty="0"/>
              <a:t>interfaces</a:t>
            </a:r>
            <a:r>
              <a:rPr lang="en-US" b="1" dirty="0"/>
              <a:t>.  </a:t>
            </a:r>
            <a:r>
              <a:rPr lang="en-US" b="0" dirty="0"/>
              <a:t>The flip side to this is that separation of concerns between the client and different development teams might not be necessary.  If constant, high-quality communication can be done, then this lofty goal might be useless.</a:t>
            </a:r>
            <a:endParaRPr lang="en-US" b="1" dirty="0"/>
          </a:p>
        </p:txBody>
      </p:sp>
      <p:sp>
        <p:nvSpPr>
          <p:cNvPr id="4" name="Slide Number Placeholder 3"/>
          <p:cNvSpPr>
            <a:spLocks noGrp="1"/>
          </p:cNvSpPr>
          <p:nvPr>
            <p:ph type="sldNum" sz="quarter" idx="5"/>
          </p:nvPr>
        </p:nvSpPr>
        <p:spPr/>
        <p:txBody>
          <a:bodyPr/>
          <a:lstStyle/>
          <a:p>
            <a:fld id="{54E672D7-8E2D-4611-973D-F4591A707C34}" type="slidenum">
              <a:rPr lang="en-US" smtClean="0"/>
              <a:t>18</a:t>
            </a:fld>
            <a:endParaRPr lang="en-US"/>
          </a:p>
        </p:txBody>
      </p:sp>
    </p:spTree>
    <p:extLst>
      <p:ext uri="{BB962C8B-B14F-4D97-AF65-F5344CB8AC3E}">
        <p14:creationId xmlns:p14="http://schemas.microsoft.com/office/powerpoint/2010/main" val="11564296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Title is chosen as these are words used up to this point to refer to Plan-based &amp; Agile without using these words. </a:t>
            </a:r>
          </a:p>
          <a:p>
            <a:endParaRPr lang="en-US" dirty="0"/>
          </a:p>
          <a:p>
            <a:r>
              <a:rPr lang="en-US" dirty="0"/>
              <a:t>Large, complex or mission-critical can benefit from organizational structure of documents &amp; concentration of information into structured docs.  The intended payoff is</a:t>
            </a:r>
          </a:p>
          <a:p>
            <a:pPr marL="171450" indent="-171450">
              <a:buFont typeface="Arial" panose="020B0604020202020204" pitchFamily="34" charset="0"/>
              <a:buChar char="•"/>
            </a:pPr>
            <a:r>
              <a:rPr lang="en-US" dirty="0"/>
              <a:t>to avoids duplication of ideas</a:t>
            </a:r>
          </a:p>
          <a:p>
            <a:pPr marL="171450" indent="-171450">
              <a:buFont typeface="Arial" panose="020B0604020202020204" pitchFamily="34" charset="0"/>
              <a:buChar char="•"/>
            </a:pPr>
            <a:r>
              <a:rPr lang="en-US" dirty="0"/>
              <a:t>To avoid or at least document gaps in understanding/design.</a:t>
            </a:r>
          </a:p>
          <a:p>
            <a:pPr marL="171450" indent="-171450">
              <a:buFont typeface="Arial" panose="020B0604020202020204" pitchFamily="34" charset="0"/>
              <a:buChar char="•"/>
            </a:pPr>
            <a:r>
              <a:rPr lang="en-US" dirty="0"/>
              <a:t>to achieve separation of concerns in terms of SW and in terms of people doing design/implementation (i.e. establish SW architecture into sub-systems).</a:t>
            </a:r>
          </a:p>
          <a:p>
            <a:pPr marL="0" indent="0">
              <a:buFont typeface="Arial" panose="020B0604020202020204" pitchFamily="34" charset="0"/>
              <a:buNone/>
            </a:pPr>
            <a:r>
              <a:rPr lang="en-US" dirty="0"/>
              <a:t>This last point is related to deriving understanding of architecture through grouping requirements.</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At some point, it might be useful to delineate between project management schemes vs. development techniques.  The prime example here is that there is </a:t>
            </a:r>
            <a:r>
              <a:rPr lang="en-US" b="1" dirty="0"/>
              <a:t>agile project management </a:t>
            </a:r>
            <a:r>
              <a:rPr lang="en-US" dirty="0"/>
              <a:t>and </a:t>
            </a:r>
            <a:r>
              <a:rPr lang="en-US" b="1" dirty="0"/>
              <a:t>agile development techniques</a:t>
            </a:r>
            <a:r>
              <a:rPr lang="en-US" dirty="0"/>
              <a:t>.</a:t>
            </a:r>
            <a:r>
              <a:rPr lang="en-US" b="1" dirty="0"/>
              <a:t>  </a:t>
            </a:r>
            <a:r>
              <a:rPr lang="en-US" b="0" dirty="0"/>
              <a:t>As stated in TDD section, one could use pair programming or TDD in a project that is managed more in terms of plan-based project management.</a:t>
            </a:r>
          </a:p>
          <a:p>
            <a:pPr marL="0" indent="0">
              <a:buFont typeface="Arial" panose="020B0604020202020204" pitchFamily="34" charset="0"/>
              <a:buNone/>
            </a:pPr>
            <a:endParaRPr lang="en-US" b="0" dirty="0"/>
          </a:p>
          <a:p>
            <a:pPr marL="0" indent="0">
              <a:buFont typeface="Arial" panose="020B0604020202020204" pitchFamily="34" charset="0"/>
              <a:buNone/>
            </a:pPr>
            <a:r>
              <a:rPr lang="en-US" b="0" dirty="0"/>
              <a:t>Highly-skilled doesn’t just mean in terms of domain expertise.  Since refactoring is the bread and butter of this method, team members must be very good at this and you would like to have a substantial test suite and good tools for refactoring.  If the tests require domain knowledge to interpret if something was broken, this can be hard unless tools can automate away that need for domain knowledge.  Highly-skilled also means being able to communicate well and clearly.  This can also mean that communication patterns don’t lead to a fear of speaking up.</a:t>
            </a:r>
          </a:p>
          <a:p>
            <a:pPr marL="0" indent="0">
              <a:buFont typeface="Arial" panose="020B0604020202020204" pitchFamily="34" charset="0"/>
              <a:buNone/>
            </a:pPr>
            <a:endParaRPr lang="en-US" b="0" dirty="0"/>
          </a:p>
          <a:p>
            <a:pPr marL="0" indent="0">
              <a:buFont typeface="Arial" panose="020B0604020202020204" pitchFamily="34" charset="0"/>
              <a:buNone/>
            </a:pPr>
            <a:r>
              <a:rPr lang="en-US" b="0" dirty="0"/>
              <a:t>I have put useless and valuable in quotes as these are ill-defined terms that mean different things to different people in the team.  Mention this here and describe it in more detail for the words in quotes on the next slide.</a:t>
            </a:r>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19</a:t>
            </a:fld>
            <a:endParaRPr lang="en-US"/>
          </a:p>
        </p:txBody>
      </p:sp>
    </p:spTree>
    <p:extLst>
      <p:ext uri="{BB962C8B-B14F-4D97-AF65-F5344CB8AC3E}">
        <p14:creationId xmlns:p14="http://schemas.microsoft.com/office/powerpoint/2010/main" val="30717551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Prime example is “</a:t>
            </a:r>
            <a:r>
              <a:rPr lang="en-US" b="1" dirty="0"/>
              <a:t>Agile at Scale</a:t>
            </a:r>
            <a:r>
              <a:rPr lang="en-US" dirty="0"/>
              <a:t>”</a:t>
            </a:r>
          </a:p>
          <a:p>
            <a:r>
              <a:rPr lang="en-US" dirty="0"/>
              <a:t>- “A completely incremental approach to RE is impossible.  Some early work on initial SW requirements is essential ... To identify the parts of the system that may be developed by different teams, and, often, to be part of the contract for the system development.  However, these </a:t>
            </a:r>
            <a:r>
              <a:rPr lang="en-US" dirty="0" err="1"/>
              <a:t>reqs</a:t>
            </a:r>
            <a:r>
              <a:rPr lang="en-US" dirty="0"/>
              <a:t> should not normally be specified in detail; details are best developed incrementally.”</a:t>
            </a:r>
          </a:p>
          <a:p>
            <a:endParaRPr lang="en-US" dirty="0"/>
          </a:p>
          <a:p>
            <a:r>
              <a:rPr lang="en-US" dirty="0"/>
              <a:t>One could extrapolate from the quote in the slide that one operational scheme is to pick a starting point on the spectrum that is consistent with our skills and experience.  We could them move about on the spectrum as we learn from experience and gain new skills - we understand better how the team can work best on the particular project.  This means that we should be dynamic and reflective.</a:t>
            </a:r>
          </a:p>
          <a:p>
            <a:pPr marL="171450" indent="-171450">
              <a:buFont typeface="Arial" panose="020B0604020202020204" pitchFamily="34" charset="0"/>
              <a:buChar char="•"/>
            </a:pPr>
            <a:r>
              <a:rPr lang="en-US" dirty="0"/>
              <a:t>Ask a question related to how we are working and if it is effective</a:t>
            </a:r>
          </a:p>
          <a:p>
            <a:pPr marL="171450" indent="-171450">
              <a:buFont typeface="Arial" panose="020B0604020202020204" pitchFamily="34" charset="0"/>
              <a:buChar char="•"/>
            </a:pPr>
            <a:r>
              <a:rPr lang="en-US" dirty="0"/>
              <a:t>Study possible changes to processes in accord with project needs/challenges and team’s abilities/culture</a:t>
            </a:r>
          </a:p>
          <a:p>
            <a:pPr marL="171450" indent="-171450">
              <a:buFont typeface="Arial" panose="020B0604020202020204" pitchFamily="34" charset="0"/>
              <a:buChar char="•"/>
            </a:pPr>
            <a:r>
              <a:rPr lang="en-US" dirty="0"/>
              <a:t>Implement change</a:t>
            </a:r>
          </a:p>
          <a:p>
            <a:pPr marL="171450" indent="-171450">
              <a:buFont typeface="Arial" panose="020B0604020202020204" pitchFamily="34" charset="0"/>
              <a:buChar char="•"/>
            </a:pPr>
            <a:r>
              <a:rPr lang="en-US" dirty="0"/>
              <a:t>Reflect (</a:t>
            </a:r>
            <a:r>
              <a:rPr lang="en-US" b="1" dirty="0"/>
              <a:t>honestly!) </a:t>
            </a:r>
            <a:r>
              <a:rPr lang="en-US" dirty="0"/>
              <a:t>on change to see if it worked and derive lessons learned.</a:t>
            </a:r>
          </a:p>
          <a:p>
            <a:pPr marL="0" indent="0">
              <a:buFont typeface="Arial" panose="020B0604020202020204" pitchFamily="34" charset="0"/>
              <a:buNone/>
            </a:pPr>
            <a:r>
              <a:rPr lang="en-US" dirty="0"/>
              <a:t>NOT CLEAR IF I SHOULD MENTION THIS.  Perhaps I can just say be </a:t>
            </a:r>
            <a:r>
              <a:rPr lang="en-US" b="1" dirty="0"/>
              <a:t>dynamic and reflective</a:t>
            </a:r>
            <a:r>
              <a:rPr lang="en-US" dirty="0"/>
              <a:t>.</a:t>
            </a:r>
          </a:p>
          <a:p>
            <a:endParaRPr lang="en-US" dirty="0"/>
          </a:p>
          <a:p>
            <a:r>
              <a:rPr lang="en-US" dirty="0"/>
              <a:t>Inline with this, in the TDD portion, we should emphasize that TDD is an agile development technique or method that can certainly be adopted as part of a more formal, plan-based project.  In this sense, we are offloading some of the upfront effort of requirements engineering and verification specification to the moment of developing.  We, therefore, have to choose at what point to stop upfront RE.  Example: leave interface specification at the level of units up to implementation as suggested by Agile at Scale quote.  Sort these out at the level of sub-system TDD tests?</a:t>
            </a:r>
          </a:p>
          <a:p>
            <a:endParaRPr lang="en-US" dirty="0"/>
          </a:p>
          <a:p>
            <a:r>
              <a:rPr lang="en-US" dirty="0"/>
              <a:t>Emphasize that infrastructure can also mean SW that is used throughout the code.  Therefore, changes to this are hard, risky, complicated, and expensive.  </a:t>
            </a:r>
            <a:r>
              <a:rPr lang="en-US" b="1" dirty="0"/>
              <a:t>This type of splitting of styles can be even more important if we believe that the requirements for the infrastructure/architecture won’t change often.  </a:t>
            </a:r>
            <a:r>
              <a:rPr lang="en-US" dirty="0"/>
              <a:t>The opposite end of the spectrum is “localized” code that plugs into the architecture (=&gt; importance of stable, mature interfaces).  For this, changes to code are not widespread and therefore can potentially be cheaper.</a:t>
            </a:r>
          </a:p>
          <a:p>
            <a:endParaRPr lang="en-US" dirty="0"/>
          </a:p>
          <a:p>
            <a:r>
              <a:rPr lang="en-US" dirty="0"/>
              <a:t>I have put reasonable &amp; excessive in quotes to highlight that when we simplify down from plan-based processes, we are often doing this based on relative terms.  For example, agile cuts out anything that is not “valuable”.  But who determines what is “valuable”.  In this particular case, we can emphasize that for ”reasonable”,</a:t>
            </a:r>
          </a:p>
          <a:p>
            <a:pPr marL="171450" indent="-171450">
              <a:buFont typeface="Arial" panose="020B0604020202020204" pitchFamily="34" charset="0"/>
              <a:buChar char="•"/>
            </a:pPr>
            <a:r>
              <a:rPr lang="en-US" dirty="0"/>
              <a:t>A SW developer could add in lots of generality because it is more fun and means that they will not have to work on the code in the future</a:t>
            </a:r>
          </a:p>
          <a:p>
            <a:pPr marL="171450" indent="-171450">
              <a:buFont typeface="Arial" panose="020B0604020202020204" pitchFamily="34" charset="0"/>
              <a:buChar char="•"/>
            </a:pPr>
            <a:r>
              <a:rPr lang="en-US" dirty="0"/>
              <a:t>Maintainers might suffer from overly-large and complex code.</a:t>
            </a:r>
          </a:p>
          <a:p>
            <a:pPr marL="171450" indent="-171450">
              <a:buFont typeface="Arial" panose="020B0604020202020204" pitchFamily="34" charset="0"/>
              <a:buChar char="•"/>
            </a:pPr>
            <a:r>
              <a:rPr lang="en-US" dirty="0"/>
              <a:t>A user of the infrastructure might have to wait for too long an amount of time before they can hook up their code with the infrastructure.</a:t>
            </a:r>
          </a:p>
          <a:p>
            <a:pPr marL="0" indent="0">
              <a:buFont typeface="Arial" panose="020B0604020202020204" pitchFamily="34" charset="0"/>
              <a:buNone/>
            </a:pPr>
            <a:r>
              <a:rPr lang="en-US" dirty="0"/>
              <a:t>We can emphasize that for “excessive”</a:t>
            </a:r>
          </a:p>
          <a:p>
            <a:pPr marL="171450" indent="-171450">
              <a:buFont typeface="Arial" panose="020B0604020202020204" pitchFamily="34" charset="0"/>
              <a:buChar char="•"/>
            </a:pPr>
            <a:r>
              <a:rPr lang="en-US" dirty="0"/>
              <a:t>a postdoc might want no overhead because they need to be academically productive and start looking for their next job</a:t>
            </a:r>
          </a:p>
          <a:p>
            <a:pPr marL="171450" indent="-171450">
              <a:buFont typeface="Arial" panose="020B0604020202020204" pitchFamily="34" charset="0"/>
              <a:buChar char="•"/>
            </a:pPr>
            <a:r>
              <a:rPr lang="en-US" dirty="0"/>
              <a:t>The person in charge of the long-term quality of the SW and for getting the most of their research dollars needs some overhead so that the postdocs efforts can last. </a:t>
            </a:r>
          </a:p>
          <a:p>
            <a:endParaRPr lang="en-US" dirty="0"/>
          </a:p>
          <a:p>
            <a:r>
              <a:rPr lang="en-US" dirty="0"/>
              <a:t>Quote is from bottom of page 79 in Section 3.4.2 Agile and plan-driven methods.</a:t>
            </a:r>
          </a:p>
        </p:txBody>
      </p:sp>
      <p:sp>
        <p:nvSpPr>
          <p:cNvPr id="4" name="Slide Number Placeholder 3"/>
          <p:cNvSpPr>
            <a:spLocks noGrp="1"/>
          </p:cNvSpPr>
          <p:nvPr>
            <p:ph type="sldNum" sz="quarter" idx="5"/>
          </p:nvPr>
        </p:nvSpPr>
        <p:spPr/>
        <p:txBody>
          <a:bodyPr/>
          <a:lstStyle/>
          <a:p>
            <a:fld id="{54E672D7-8E2D-4611-973D-F4591A707C34}" type="slidenum">
              <a:rPr lang="en-US" smtClean="0"/>
              <a:t>20</a:t>
            </a:fld>
            <a:endParaRPr lang="en-US"/>
          </a:p>
        </p:txBody>
      </p:sp>
    </p:spTree>
    <p:extLst>
      <p:ext uri="{BB962C8B-B14F-4D97-AF65-F5344CB8AC3E}">
        <p14:creationId xmlns:p14="http://schemas.microsoft.com/office/powerpoint/2010/main" val="37116965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2</a:t>
            </a:fld>
            <a:endParaRPr lang="en-US"/>
          </a:p>
        </p:txBody>
      </p:sp>
    </p:spTree>
    <p:extLst>
      <p:ext uri="{BB962C8B-B14F-4D97-AF65-F5344CB8AC3E}">
        <p14:creationId xmlns:p14="http://schemas.microsoft.com/office/powerpoint/2010/main" val="330026327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5"/>
          </p:nvPr>
        </p:nvSpPr>
        <p:spPr/>
        <p:txBody>
          <a:bodyPr/>
          <a:lstStyle/>
          <a:p>
            <a:fld id="{54E672D7-8E2D-4611-973D-F4591A707C34}" type="slidenum">
              <a:rPr lang="en-US" smtClean="0"/>
              <a:t>21</a:t>
            </a:fld>
            <a:endParaRPr lang="en-US"/>
          </a:p>
        </p:txBody>
      </p:sp>
    </p:spTree>
    <p:extLst>
      <p:ext uri="{BB962C8B-B14F-4D97-AF65-F5344CB8AC3E}">
        <p14:creationId xmlns:p14="http://schemas.microsoft.com/office/powerpoint/2010/main" val="34148112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5"/>
          </p:nvPr>
        </p:nvSpPr>
        <p:spPr/>
        <p:txBody>
          <a:bodyPr/>
          <a:lstStyle/>
          <a:p>
            <a:fld id="{54E672D7-8E2D-4611-973D-F4591A707C34}" type="slidenum">
              <a:rPr lang="en-US" smtClean="0"/>
              <a:t>22</a:t>
            </a:fld>
            <a:endParaRPr lang="en-US"/>
          </a:p>
        </p:txBody>
      </p:sp>
    </p:spTree>
    <p:extLst>
      <p:ext uri="{BB962C8B-B14F-4D97-AF65-F5344CB8AC3E}">
        <p14:creationId xmlns:p14="http://schemas.microsoft.com/office/powerpoint/2010/main" val="298467521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One possible result is that we write code quickly as a dirty prototype and tell ourselves that we will go back later to clean it, comment it, document it, and test it thoroughly.  </a:t>
            </a:r>
            <a:r>
              <a:rPr lang="en-US" b="1" dirty="0"/>
              <a:t>This offloads all the tedious work to one, big boring push!  </a:t>
            </a:r>
            <a:r>
              <a:rPr lang="en-US" b="0" dirty="0"/>
              <a:t>Unlikely to happen as it is daunting and boring.</a:t>
            </a:r>
          </a:p>
          <a:p>
            <a:endParaRPr lang="en-US" b="1" dirty="0"/>
          </a:p>
          <a:p>
            <a:r>
              <a:rPr lang="en-US" b="1" dirty="0"/>
              <a:t>Explicitly emphasize that:</a:t>
            </a:r>
          </a:p>
          <a:p>
            <a:r>
              <a:rPr lang="en-US" b="0" dirty="0"/>
              <a:t>Worst case we have written or inherited code that is so large and complex that it can’t be tested or the results of the test aren’t useful/informative.</a:t>
            </a:r>
          </a:p>
          <a:p>
            <a:r>
              <a:rPr lang="en-US" b="1" dirty="0"/>
              <a:t>This is important as one result of TDD is that we only write code that is testable.</a:t>
            </a:r>
          </a:p>
          <a:p>
            <a:endParaRPr lang="en-US" b="1" dirty="0"/>
          </a:p>
          <a:p>
            <a:r>
              <a:rPr lang="en-US" b="0" dirty="0"/>
              <a:t>TDD should help us meet our goals </a:t>
            </a:r>
            <a:r>
              <a:rPr lang="en-US" b="1" u="sng" dirty="0"/>
              <a:t>and</a:t>
            </a:r>
            <a:r>
              <a:rPr lang="en-US" b="1" dirty="0"/>
              <a:t> make it a more enjoyable process.</a:t>
            </a:r>
          </a:p>
        </p:txBody>
      </p:sp>
      <p:sp>
        <p:nvSpPr>
          <p:cNvPr id="4" name="Slide Number Placeholder 3"/>
          <p:cNvSpPr>
            <a:spLocks noGrp="1"/>
          </p:cNvSpPr>
          <p:nvPr>
            <p:ph type="sldNum" sz="quarter" idx="5"/>
          </p:nvPr>
        </p:nvSpPr>
        <p:spPr/>
        <p:txBody>
          <a:bodyPr/>
          <a:lstStyle/>
          <a:p>
            <a:fld id="{54E672D7-8E2D-4611-973D-F4591A707C34}" type="slidenum">
              <a:rPr lang="en-US" smtClean="0"/>
              <a:t>24</a:t>
            </a:fld>
            <a:endParaRPr lang="en-US"/>
          </a:p>
        </p:txBody>
      </p:sp>
    </p:spTree>
    <p:extLst>
      <p:ext uri="{BB962C8B-B14F-4D97-AF65-F5344CB8AC3E}">
        <p14:creationId xmlns:p14="http://schemas.microsoft.com/office/powerpoint/2010/main" val="423782323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Functionality could be new or it could mean a change in functionality of pre-existing code.  Emphasize that we only do TDD when we know that the functionality is </a:t>
            </a:r>
            <a:r>
              <a:rPr lang="en-US" b="1" dirty="0"/>
              <a:t>needed</a:t>
            </a:r>
            <a:r>
              <a:rPr lang="en-US" dirty="0"/>
              <a:t>.</a:t>
            </a:r>
          </a:p>
          <a:p>
            <a:endParaRPr lang="en-US" dirty="0"/>
          </a:p>
          <a:p>
            <a:r>
              <a:rPr lang="en-US" dirty="0"/>
              <a:t>You can find many flow charts of TDD.  This is my take on it and related to the example.</a:t>
            </a:r>
          </a:p>
          <a:p>
            <a:endParaRPr lang="en-US" dirty="0"/>
          </a:p>
          <a:p>
            <a:r>
              <a:rPr lang="en-US" dirty="0"/>
              <a:t>We want to see the test fail first, write code explicitly to address that one failure, and see that our efforts had the effect that we intended.  We need to see the test go from fail to pass so that we know that the test is working.  </a:t>
            </a:r>
            <a:r>
              <a:rPr lang="en-US" b="1" dirty="0"/>
              <a:t>This is forward engineering that keeps us away from trial &amp; error programming.</a:t>
            </a:r>
          </a:p>
          <a:p>
            <a:endParaRPr lang="en-US" dirty="0"/>
          </a:p>
          <a:p>
            <a:r>
              <a:rPr lang="en-US" dirty="0"/>
              <a:t>End product is a set of proven automated tests and functionality that they cover.</a:t>
            </a:r>
          </a:p>
          <a:p>
            <a:endParaRPr lang="en-US" dirty="0"/>
          </a:p>
          <a:p>
            <a:r>
              <a:rPr lang="en-US" dirty="0"/>
              <a:t>General idea is to make ideas and tests small so that we can think about them quickly, design them quickly, and implement them quickly.  Ideally, the tests will run quickly as well.</a:t>
            </a:r>
          </a:p>
          <a:p>
            <a:endParaRPr lang="en-US" dirty="0"/>
          </a:p>
          <a:p>
            <a:r>
              <a:rPr lang="en-US" dirty="0"/>
              <a:t>Mention that the analysis of the functionality through the creation of tests is really asking us to understand what it is that we want to do before we write a line of code and point out that this is why we are talking about TDD and requirements at the same time.  This leads us in to the next slide where we bring in documentation just to tie things together.</a:t>
            </a:r>
          </a:p>
        </p:txBody>
      </p:sp>
      <p:sp>
        <p:nvSpPr>
          <p:cNvPr id="4" name="Slide Number Placeholder 3"/>
          <p:cNvSpPr>
            <a:spLocks noGrp="1"/>
          </p:cNvSpPr>
          <p:nvPr>
            <p:ph type="sldNum" sz="quarter" idx="5"/>
          </p:nvPr>
        </p:nvSpPr>
        <p:spPr/>
        <p:txBody>
          <a:bodyPr/>
          <a:lstStyle/>
          <a:p>
            <a:fld id="{54E672D7-8E2D-4611-973D-F4591A707C34}" type="slidenum">
              <a:rPr lang="en-US" smtClean="0"/>
              <a:t>25</a:t>
            </a:fld>
            <a:endParaRPr lang="en-US"/>
          </a:p>
        </p:txBody>
      </p:sp>
    </p:spTree>
    <p:extLst>
      <p:ext uri="{BB962C8B-B14F-4D97-AF65-F5344CB8AC3E}">
        <p14:creationId xmlns:p14="http://schemas.microsoft.com/office/powerpoint/2010/main" val="133649360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If I can’t express what I want to do in words, I probably not ready to express what I want in code.</a:t>
            </a:r>
          </a:p>
          <a:p>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NOTE</a:t>
            </a:r>
            <a:r>
              <a:rPr lang="en-US" b="0" dirty="0"/>
              <a:t>: We </a:t>
            </a:r>
            <a:r>
              <a:rPr lang="en-US" b="1" dirty="0"/>
              <a:t>use</a:t>
            </a:r>
            <a:r>
              <a:rPr lang="en-US" b="0" dirty="0"/>
              <a:t> the documents </a:t>
            </a:r>
            <a:r>
              <a:rPr lang="en-US" b="1" dirty="0"/>
              <a:t>upfront</a:t>
            </a:r>
            <a:r>
              <a:rPr lang="en-US" b="0" dirty="0"/>
              <a:t> to help use design &amp; implement the code.  This essentially helps us </a:t>
            </a:r>
            <a:r>
              <a:rPr lang="en-US" b="1" dirty="0"/>
              <a:t>clean</a:t>
            </a:r>
            <a:r>
              <a:rPr lang="en-US" b="0" dirty="0"/>
              <a:t> the documentation &amp; is in contrast to just writing docs as an afterthought.  You can imagine that documenting after the fact, does not lead to particularly useful or clean docs.</a:t>
            </a:r>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Writing documentation as an afterthought can suffer from myopia.  The people writing the docs at this stage have lived with the SW/design for so long that they only write a small subset of what they should because everything else seems obvious to them. (this is from “</a:t>
            </a:r>
            <a:r>
              <a:rPr lang="en-US" sz="1200" kern="1200" dirty="0">
                <a:solidFill>
                  <a:schemeClr val="tx1"/>
                </a:solidFill>
                <a:effectLst/>
                <a:latin typeface="+mn-lt"/>
                <a:ea typeface="+mn-ea"/>
                <a:cs typeface="+mn-cs"/>
              </a:rPr>
              <a:t>A Rational Design Process</a:t>
            </a:r>
            <a:r>
              <a:rPr lang="en-US" b="1" dirty="0"/>
              <a:t>“ article).</a:t>
            </a:r>
            <a:endParaRPr lang="en-US" b="0" dirty="0"/>
          </a:p>
        </p:txBody>
      </p:sp>
      <p:sp>
        <p:nvSpPr>
          <p:cNvPr id="4" name="Slide Number Placeholder 3"/>
          <p:cNvSpPr>
            <a:spLocks noGrp="1"/>
          </p:cNvSpPr>
          <p:nvPr>
            <p:ph type="sldNum" sz="quarter" idx="5"/>
          </p:nvPr>
        </p:nvSpPr>
        <p:spPr/>
        <p:txBody>
          <a:bodyPr/>
          <a:lstStyle/>
          <a:p>
            <a:fld id="{54E672D7-8E2D-4611-973D-F4591A707C34}" type="slidenum">
              <a:rPr lang="en-US" smtClean="0"/>
              <a:t>26</a:t>
            </a:fld>
            <a:endParaRPr lang="en-US"/>
          </a:p>
        </p:txBody>
      </p:sp>
    </p:spTree>
    <p:extLst>
      <p:ext uri="{BB962C8B-B14F-4D97-AF65-F5344CB8AC3E}">
        <p14:creationId xmlns:p14="http://schemas.microsoft.com/office/powerpoint/2010/main" val="390445610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have explicitly left out a part of the definition.  Specifically, this recursive definition must include two consecutive values to prime the sequence.  That is the point on the next slide.</a:t>
            </a:r>
          </a:p>
          <a:p>
            <a:endParaRPr lang="en-US" dirty="0"/>
          </a:p>
          <a:p>
            <a:r>
              <a:rPr lang="en-US" dirty="0"/>
              <a:t>I have also </a:t>
            </a:r>
          </a:p>
          <a:p>
            <a:pPr marL="228600" indent="-228600">
              <a:buFont typeface="+mj-lt"/>
              <a:buAutoNum type="arabicPeriod"/>
            </a:pPr>
            <a:r>
              <a:rPr lang="en-US" dirty="0"/>
              <a:t>used the word shall to remind people of requirements</a:t>
            </a:r>
          </a:p>
          <a:p>
            <a:pPr marL="228600" indent="-228600">
              <a:buFont typeface="+mj-lt"/>
              <a:buAutoNum type="arabicPeriod"/>
            </a:pPr>
            <a:r>
              <a:rPr lang="en-US" dirty="0"/>
              <a:t>Purposefully set the type of the return variable and parameter to </a:t>
            </a:r>
            <a:r>
              <a:rPr lang="en-US" dirty="0" err="1"/>
              <a:t>int</a:t>
            </a:r>
            <a:r>
              <a:rPr lang="en-US" dirty="0"/>
              <a:t> when they should more sensibly be set to unsigned </a:t>
            </a:r>
            <a:r>
              <a:rPr lang="en-US" dirty="0" err="1"/>
              <a:t>int</a:t>
            </a:r>
            <a:endParaRPr lang="en-US" dirty="0"/>
          </a:p>
          <a:p>
            <a:pPr marL="228600" indent="-228600">
              <a:buFont typeface="+mj-lt"/>
              <a:buAutoNum type="arabicPeriod"/>
            </a:pPr>
            <a:r>
              <a:rPr lang="en-US" dirty="0"/>
              <a:t>chosen a stupid initial return value that is non-sensical so that the code doesn’t presently fail in a subtle way</a:t>
            </a:r>
          </a:p>
          <a:p>
            <a:endParaRPr lang="en-US" dirty="0"/>
          </a:p>
          <a:p>
            <a:r>
              <a:rPr lang="en-US" dirty="0"/>
              <a:t>(2) Was chosen so that we get to improve the interface as we progress with the example.  Also, I would like to see if people catch this as a bad first step.  In other words, are people thinking about the interface immediately.</a:t>
            </a:r>
          </a:p>
        </p:txBody>
      </p:sp>
      <p:sp>
        <p:nvSpPr>
          <p:cNvPr id="4" name="Slide Number Placeholder 3"/>
          <p:cNvSpPr>
            <a:spLocks noGrp="1"/>
          </p:cNvSpPr>
          <p:nvPr>
            <p:ph type="sldNum" sz="quarter" idx="5"/>
          </p:nvPr>
        </p:nvSpPr>
        <p:spPr/>
        <p:txBody>
          <a:bodyPr/>
          <a:lstStyle/>
          <a:p>
            <a:fld id="{54E672D7-8E2D-4611-973D-F4591A707C34}" type="slidenum">
              <a:rPr lang="en-US" smtClean="0"/>
              <a:t>27</a:t>
            </a:fld>
            <a:endParaRPr lang="en-US"/>
          </a:p>
        </p:txBody>
      </p:sp>
    </p:spTree>
    <p:extLst>
      <p:ext uri="{BB962C8B-B14F-4D97-AF65-F5344CB8AC3E}">
        <p14:creationId xmlns:p14="http://schemas.microsoft.com/office/powerpoint/2010/main" val="290535154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favor of (2):</a:t>
            </a:r>
          </a:p>
          <a:p>
            <a:pPr marL="171450" indent="-171450">
              <a:buFont typeface="Arial" panose="020B0604020202020204" pitchFamily="34" charset="0"/>
              <a:buChar char="•"/>
            </a:pPr>
            <a:r>
              <a:rPr lang="en-US" dirty="0"/>
              <a:t>Having the zero is silly as it does not add anything to the sequence in reality.</a:t>
            </a:r>
          </a:p>
          <a:p>
            <a:pPr marL="171450" indent="-171450">
              <a:buFont typeface="Arial" panose="020B0604020202020204" pitchFamily="34" charset="0"/>
              <a:buChar char="•"/>
            </a:pPr>
            <a:r>
              <a:rPr lang="en-US" dirty="0"/>
              <a:t>Starting with zero means that we are </a:t>
            </a:r>
            <a:r>
              <a:rPr lang="en-US" dirty="0" err="1"/>
              <a:t>recursing</a:t>
            </a:r>
            <a:r>
              <a:rPr lang="en-US" dirty="0"/>
              <a:t> one level deeper and adding 0 to 1. </a:t>
            </a:r>
          </a:p>
          <a:p>
            <a:pPr marL="171450" indent="-171450">
              <a:buFont typeface="Arial" panose="020B0604020202020204" pitchFamily="34" charset="0"/>
              <a:buChar char="•"/>
            </a:pPr>
            <a:r>
              <a:rPr lang="en-US" dirty="0"/>
              <a:t>Sequences are generally defined as starting with one, but can be adapted to other starting points.</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In favor of (1):</a:t>
            </a:r>
          </a:p>
          <a:p>
            <a:pPr marL="171450" indent="-171450">
              <a:buFont typeface="Arial" panose="020B0604020202020204" pitchFamily="34" charset="0"/>
              <a:buChar char="•"/>
            </a:pPr>
            <a:r>
              <a:rPr lang="en-US" dirty="0"/>
              <a:t>If we include zero in the set of possible sequence indices, then we might be able to clean up the implementation in terms of error checking of the given index.</a:t>
            </a:r>
          </a:p>
        </p:txBody>
      </p:sp>
      <p:sp>
        <p:nvSpPr>
          <p:cNvPr id="4" name="Slide Number Placeholder 3"/>
          <p:cNvSpPr>
            <a:spLocks noGrp="1"/>
          </p:cNvSpPr>
          <p:nvPr>
            <p:ph type="sldNum" sz="quarter" idx="5"/>
          </p:nvPr>
        </p:nvSpPr>
        <p:spPr/>
        <p:txBody>
          <a:bodyPr/>
          <a:lstStyle/>
          <a:p>
            <a:fld id="{54E672D7-8E2D-4611-973D-F4591A707C34}" type="slidenum">
              <a:rPr lang="en-US" smtClean="0"/>
              <a:t>28</a:t>
            </a:fld>
            <a:endParaRPr lang="en-US"/>
          </a:p>
        </p:txBody>
      </p:sp>
    </p:spTree>
    <p:extLst>
      <p:ext uri="{BB962C8B-B14F-4D97-AF65-F5344CB8AC3E}">
        <p14:creationId xmlns:p14="http://schemas.microsoft.com/office/powerpoint/2010/main" val="316367782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imagine that no one will be opposed to the change of types.</a:t>
            </a:r>
          </a:p>
          <a:p>
            <a:endParaRPr lang="en-US" dirty="0"/>
          </a:p>
          <a:p>
            <a:r>
              <a:rPr lang="en-US" dirty="0"/>
              <a:t>Unfortunately, we now have a semi-reasonable return value, with the possibility of a subtle bug.</a:t>
            </a:r>
          </a:p>
          <a:p>
            <a:endParaRPr lang="en-US" dirty="0"/>
          </a:p>
          <a:p>
            <a:r>
              <a:rPr lang="en-US" dirty="0"/>
              <a:t>I choose Interface 1 as it seems simpler and cleaner.</a:t>
            </a:r>
          </a:p>
        </p:txBody>
      </p:sp>
      <p:sp>
        <p:nvSpPr>
          <p:cNvPr id="4" name="Slide Number Placeholder 3"/>
          <p:cNvSpPr>
            <a:spLocks noGrp="1"/>
          </p:cNvSpPr>
          <p:nvPr>
            <p:ph type="sldNum" sz="quarter" idx="5"/>
          </p:nvPr>
        </p:nvSpPr>
        <p:spPr/>
        <p:txBody>
          <a:bodyPr/>
          <a:lstStyle/>
          <a:p>
            <a:fld id="{54E672D7-8E2D-4611-973D-F4591A707C34}" type="slidenum">
              <a:rPr lang="en-US" smtClean="0"/>
              <a:t>29</a:t>
            </a:fld>
            <a:endParaRPr lang="en-US"/>
          </a:p>
        </p:txBody>
      </p:sp>
    </p:spTree>
    <p:extLst>
      <p:ext uri="{BB962C8B-B14F-4D97-AF65-F5344CB8AC3E}">
        <p14:creationId xmlns:p14="http://schemas.microsoft.com/office/powerpoint/2010/main" val="227205597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Establish the contract with client code through interface &amp; documentation</a:t>
            </a:r>
          </a:p>
          <a:p>
            <a:endParaRPr lang="en-US" dirty="0"/>
          </a:p>
          <a:p>
            <a:r>
              <a:rPr lang="en-US" dirty="0"/>
              <a:t>We can point out that based on our decision to use F_0 and unsigned </a:t>
            </a:r>
            <a:r>
              <a:rPr lang="en-US" dirty="0" err="1"/>
              <a:t>int</a:t>
            </a:r>
            <a:r>
              <a:rPr lang="en-US" dirty="0"/>
              <a:t>, the documentation is easier because the range of the function is defined implicitly.  There are no errors nor corner cases.</a:t>
            </a:r>
          </a:p>
          <a:p>
            <a:endParaRPr lang="en-US" dirty="0"/>
          </a:p>
          <a:p>
            <a:r>
              <a:rPr lang="en-US" b="1" dirty="0"/>
              <a:t>Simplicity of the interface and documentation is a good thing!</a:t>
            </a:r>
          </a:p>
          <a:p>
            <a:endParaRPr lang="en-US" b="1" dirty="0"/>
          </a:p>
          <a:p>
            <a:r>
              <a:rPr lang="en-US" b="0" dirty="0"/>
              <a:t>Idea with first test is to get the ball rolling and pick the low hanging fruit.  Often times, after writing the documentation, we immediately see that the low hanging fruit are the errors or corner cases.  They are low hanging because we already know the input/output relation.  I find that the most difficult test cases are often those that pertain to normal use.</a:t>
            </a:r>
          </a:p>
          <a:p>
            <a:endParaRPr lang="en-US" b="0" dirty="0"/>
          </a:p>
          <a:p>
            <a:r>
              <a:rPr lang="en-US" b="0" dirty="0"/>
              <a:t>Remember that the goal was to have the test fail and see it turn to passing.  Therefore, I included two tests and one should pass.</a:t>
            </a:r>
          </a:p>
        </p:txBody>
      </p:sp>
      <p:sp>
        <p:nvSpPr>
          <p:cNvPr id="4" name="Slide Number Placeholder 3"/>
          <p:cNvSpPr>
            <a:spLocks noGrp="1"/>
          </p:cNvSpPr>
          <p:nvPr>
            <p:ph type="sldNum" sz="quarter" idx="5"/>
          </p:nvPr>
        </p:nvSpPr>
        <p:spPr/>
        <p:txBody>
          <a:bodyPr/>
          <a:lstStyle/>
          <a:p>
            <a:fld id="{54E672D7-8E2D-4611-973D-F4591A707C34}" type="slidenum">
              <a:rPr lang="en-US" smtClean="0"/>
              <a:t>30</a:t>
            </a:fld>
            <a:endParaRPr lang="en-US"/>
          </a:p>
        </p:txBody>
      </p:sp>
    </p:spTree>
    <p:extLst>
      <p:ext uri="{BB962C8B-B14F-4D97-AF65-F5344CB8AC3E}">
        <p14:creationId xmlns:p14="http://schemas.microsoft.com/office/powerpoint/2010/main" val="225034856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The point is only to grow out the code in small steps so that the code is correct within the scope of the test in our test suite.</a:t>
            </a:r>
          </a:p>
          <a:p>
            <a:endParaRPr lang="en-US" b="0" dirty="0"/>
          </a:p>
          <a:p>
            <a:r>
              <a:rPr lang="en-US" b="0" dirty="0"/>
              <a:t>In other words, make the work simple and easy to verify.  Quick tests work the best here.</a:t>
            </a:r>
          </a:p>
          <a:p>
            <a:endParaRPr lang="en-US" b="0" dirty="0"/>
          </a:p>
          <a:p>
            <a:r>
              <a:rPr lang="en-US" b="0" dirty="0"/>
              <a:t>We realize that the test suite is not complete yet as it is cannot confirm that the implementation satisfies the contract.</a:t>
            </a:r>
          </a:p>
          <a:p>
            <a:endParaRPr lang="en-US" b="0" dirty="0"/>
          </a:p>
        </p:txBody>
      </p:sp>
      <p:sp>
        <p:nvSpPr>
          <p:cNvPr id="4" name="Slide Number Placeholder 3"/>
          <p:cNvSpPr>
            <a:spLocks noGrp="1"/>
          </p:cNvSpPr>
          <p:nvPr>
            <p:ph type="sldNum" sz="quarter" idx="5"/>
          </p:nvPr>
        </p:nvSpPr>
        <p:spPr/>
        <p:txBody>
          <a:bodyPr/>
          <a:lstStyle/>
          <a:p>
            <a:fld id="{54E672D7-8E2D-4611-973D-F4591A707C34}" type="slidenum">
              <a:rPr lang="en-US" smtClean="0"/>
              <a:t>31</a:t>
            </a:fld>
            <a:endParaRPr lang="en-US"/>
          </a:p>
        </p:txBody>
      </p:sp>
    </p:spTree>
    <p:extLst>
      <p:ext uri="{BB962C8B-B14F-4D97-AF65-F5344CB8AC3E}">
        <p14:creationId xmlns:p14="http://schemas.microsoft.com/office/powerpoint/2010/main" val="31704627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Starting point: </a:t>
            </a:r>
            <a:r>
              <a:rPr lang="en-US" b="0" dirty="0"/>
              <a:t>The word </a:t>
            </a:r>
            <a:r>
              <a:rPr lang="en-US" dirty="0"/>
              <a:t>Requirements here and in the context of design does not have the meaning that we normally understand through daily use.  It is a specific term that refers to an important part of any design process.  Therefore, we start with an informal definition.</a:t>
            </a:r>
          </a:p>
          <a:p>
            <a:endParaRPr lang="en-US" dirty="0"/>
          </a:p>
          <a:p>
            <a:r>
              <a:rPr lang="en-US" dirty="0"/>
              <a:t>Ill-defined nature of the term “complete” is important.  I could be nearly impossible or counter-productive to strive for truly comprehensive.  However, large/important holes are what lead to expensive redesigns that occur late in the game.  This is a delicate balance.</a:t>
            </a:r>
          </a:p>
          <a:p>
            <a:pPr marL="171450" indent="-171450">
              <a:buFont typeface="Arial" panose="020B0604020202020204" pitchFamily="34" charset="0"/>
              <a:buChar char="•"/>
            </a:pPr>
            <a:r>
              <a:rPr lang="en-US" dirty="0"/>
              <a:t>An example of these shades of meaning is going from Big Design Up Front to Sufficient Design Up Front toward something that is more Agile-like in its tight iterations (i.e. we may only need comprehensive within the scope of the current push).</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Key points are that we often times *believe* that we have a full picture in our head of what we want and why.  These are generally obvious to us and </a:t>
            </a:r>
            <a:r>
              <a:rPr lang="en-US" dirty="0" err="1"/>
              <a:t>expressable</a:t>
            </a:r>
            <a:r>
              <a:rPr lang="en-US" dirty="0"/>
              <a:t> by us in terms of our professional viewpoint and jargon.  Since these are obvious, we often times do not think that they need to be expressed.</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One main key is that we should have clarity and understand as a team what it is that we want before we start thinking about how we should build it.</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Another key is that from the beginning we understand what we want and derive an understanding of how we will know that we have achieved it.</a:t>
            </a:r>
          </a:p>
          <a:p>
            <a:pPr marL="171450" indent="-171450">
              <a:buFont typeface="Arial" panose="020B0604020202020204" pitchFamily="34" charset="0"/>
              <a:buChar cha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In “</a:t>
            </a:r>
            <a:r>
              <a:rPr lang="en-US" sz="1200" kern="1200" dirty="0">
                <a:solidFill>
                  <a:schemeClr val="tx1"/>
                </a:solidFill>
                <a:effectLst/>
                <a:latin typeface="+mn-lt"/>
                <a:ea typeface="+mn-ea"/>
                <a:cs typeface="+mn-cs"/>
              </a:rPr>
              <a:t>A Rational Design Process</a:t>
            </a:r>
            <a:r>
              <a:rPr lang="en-US" dirty="0"/>
              <a:t>”, </a:t>
            </a:r>
            <a:r>
              <a:rPr lang="en-US" b="1" dirty="0"/>
              <a:t>one stopping criteria for work </a:t>
            </a:r>
            <a:r>
              <a:rPr lang="en-US" dirty="0"/>
              <a:t>if to stop design decomposition at the level of a group of code that is so small that if the programmer who writes it leaves, the code can be thrown out and rewritten quickly by another.</a:t>
            </a:r>
          </a:p>
          <a:p>
            <a:endParaRPr lang="en-US" b="1" dirty="0"/>
          </a:p>
        </p:txBody>
      </p:sp>
      <p:sp>
        <p:nvSpPr>
          <p:cNvPr id="4" name="Slide Number Placeholder 3"/>
          <p:cNvSpPr>
            <a:spLocks noGrp="1"/>
          </p:cNvSpPr>
          <p:nvPr>
            <p:ph type="sldNum" sz="quarter" idx="5"/>
          </p:nvPr>
        </p:nvSpPr>
        <p:spPr/>
        <p:txBody>
          <a:bodyPr/>
          <a:lstStyle/>
          <a:p>
            <a:fld id="{54E672D7-8E2D-4611-973D-F4591A707C34}" type="slidenum">
              <a:rPr lang="en-US" smtClean="0"/>
              <a:t>4</a:t>
            </a:fld>
            <a:endParaRPr lang="en-US"/>
          </a:p>
        </p:txBody>
      </p:sp>
    </p:spTree>
    <p:extLst>
      <p:ext uri="{BB962C8B-B14F-4D97-AF65-F5344CB8AC3E}">
        <p14:creationId xmlns:p14="http://schemas.microsoft.com/office/powerpoint/2010/main" val="108446759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Add on the next layer of tests to expose the holes in our present implementation.</a:t>
            </a:r>
          </a:p>
          <a:p>
            <a:endParaRPr lang="en-US" b="0" dirty="0"/>
          </a:p>
          <a:p>
            <a:r>
              <a:rPr lang="en-US" b="1" dirty="0"/>
              <a:t>What part of the contract are we not satisfying yet?  n &gt; 1.</a:t>
            </a:r>
          </a:p>
          <a:p>
            <a:endParaRPr lang="en-US" b="1" dirty="0"/>
          </a:p>
          <a:p>
            <a:r>
              <a:rPr lang="en-US" b="0" dirty="0"/>
              <a:t>In the interest of time, I added many tests in one go.  In practice, this might be too ambitious.  For this simple algorithm, however, it is manageable as we only have one more change to work.</a:t>
            </a:r>
          </a:p>
        </p:txBody>
      </p:sp>
      <p:sp>
        <p:nvSpPr>
          <p:cNvPr id="4" name="Slide Number Placeholder 3"/>
          <p:cNvSpPr>
            <a:spLocks noGrp="1"/>
          </p:cNvSpPr>
          <p:nvPr>
            <p:ph type="sldNum" sz="quarter" idx="5"/>
          </p:nvPr>
        </p:nvSpPr>
        <p:spPr/>
        <p:txBody>
          <a:bodyPr/>
          <a:lstStyle/>
          <a:p>
            <a:fld id="{54E672D7-8E2D-4611-973D-F4591A707C34}" type="slidenum">
              <a:rPr lang="en-US" smtClean="0"/>
              <a:t>32</a:t>
            </a:fld>
            <a:endParaRPr lang="en-US"/>
          </a:p>
        </p:txBody>
      </p:sp>
    </p:spTree>
    <p:extLst>
      <p:ext uri="{BB962C8B-B14F-4D97-AF65-F5344CB8AC3E}">
        <p14:creationId xmlns:p14="http://schemas.microsoft.com/office/powerpoint/2010/main" val="393091147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This was fairly simple to write despite being recursive.  The implementation even resembles the math closely.</a:t>
            </a:r>
          </a:p>
          <a:p>
            <a:endParaRPr lang="en-US" b="0" dirty="0"/>
          </a:p>
          <a:p>
            <a:r>
              <a:rPr lang="en-US" b="0" dirty="0"/>
              <a:t>The point is that we took the easiest path to coevolve the code and test suite until we have </a:t>
            </a:r>
            <a:r>
              <a:rPr lang="en-US" b="1" dirty="0"/>
              <a:t>working code </a:t>
            </a:r>
            <a:r>
              <a:rPr lang="en-US" b="0" dirty="0"/>
              <a:t>and a test suite that </a:t>
            </a:r>
            <a:r>
              <a:rPr lang="en-US" b="1" dirty="0"/>
              <a:t>covers the functionality</a:t>
            </a:r>
            <a:r>
              <a:rPr lang="en-US" b="0" dirty="0"/>
              <a:t> listed in the contract.</a:t>
            </a:r>
          </a:p>
        </p:txBody>
      </p:sp>
      <p:sp>
        <p:nvSpPr>
          <p:cNvPr id="4" name="Slide Number Placeholder 3"/>
          <p:cNvSpPr>
            <a:spLocks noGrp="1"/>
          </p:cNvSpPr>
          <p:nvPr>
            <p:ph type="sldNum" sz="quarter" idx="5"/>
          </p:nvPr>
        </p:nvSpPr>
        <p:spPr/>
        <p:txBody>
          <a:bodyPr/>
          <a:lstStyle/>
          <a:p>
            <a:fld id="{54E672D7-8E2D-4611-973D-F4591A707C34}" type="slidenum">
              <a:rPr lang="en-US" smtClean="0"/>
              <a:t>33</a:t>
            </a:fld>
            <a:endParaRPr lang="en-US"/>
          </a:p>
        </p:txBody>
      </p:sp>
    </p:spTree>
    <p:extLst>
      <p:ext uri="{BB962C8B-B14F-4D97-AF65-F5344CB8AC3E}">
        <p14:creationId xmlns:p14="http://schemas.microsoft.com/office/powerpoint/2010/main" val="134081523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If we were good enough and refactored correctly in one go, then we never see the tests go from red to green.  This means that the tests might not be sensitive.  To remedy this, we could, for instance, either break one of the tests or part of the code to see that the test is still doing its job.</a:t>
            </a:r>
          </a:p>
        </p:txBody>
      </p:sp>
      <p:sp>
        <p:nvSpPr>
          <p:cNvPr id="4" name="Slide Number Placeholder 3"/>
          <p:cNvSpPr>
            <a:spLocks noGrp="1"/>
          </p:cNvSpPr>
          <p:nvPr>
            <p:ph type="sldNum" sz="quarter" idx="5"/>
          </p:nvPr>
        </p:nvSpPr>
        <p:spPr/>
        <p:txBody>
          <a:bodyPr/>
          <a:lstStyle/>
          <a:p>
            <a:fld id="{54E672D7-8E2D-4611-973D-F4591A707C34}" type="slidenum">
              <a:rPr lang="en-US" smtClean="0"/>
              <a:t>34</a:t>
            </a:fld>
            <a:endParaRPr lang="en-US"/>
          </a:p>
        </p:txBody>
      </p:sp>
    </p:spTree>
    <p:extLst>
      <p:ext uri="{BB962C8B-B14F-4D97-AF65-F5344CB8AC3E}">
        <p14:creationId xmlns:p14="http://schemas.microsoft.com/office/powerpoint/2010/main" val="198962412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Due to RE &amp; verification it promotes understanding well the goals of code before starting work.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statement that this can be adopted to move plan-based development more toward agile could be a problem -  it is in the eye of the beholder.  I mean it in the sense that we can simplify/reduce the upfront RE by limiting it to high-level requirements and those that have far reaching impact.  We can ignore low-level, fine-grained requirements upfront and let those get sorted out more informally through TDD when implementing small code bits or sub-systems.</a:t>
            </a:r>
          </a:p>
          <a:p>
            <a:endParaRPr lang="en-US" dirty="0"/>
          </a:p>
          <a:p>
            <a:r>
              <a:rPr lang="en-US" dirty="0"/>
              <a:t>Emphasis on prevents here.   TDD helps us move from </a:t>
            </a:r>
            <a:r>
              <a:rPr lang="en-US" b="1" dirty="0"/>
              <a:t>reacting</a:t>
            </a:r>
            <a:r>
              <a:rPr lang="en-US" dirty="0"/>
              <a:t> to bugs </a:t>
            </a:r>
            <a:r>
              <a:rPr lang="en-US" b="1" dirty="0"/>
              <a:t>when</a:t>
            </a:r>
            <a:r>
              <a:rPr lang="en-US" dirty="0"/>
              <a:t> they are found to </a:t>
            </a:r>
            <a:r>
              <a:rPr lang="en-US" b="1" dirty="0"/>
              <a:t>preventing</a:t>
            </a:r>
            <a:r>
              <a:rPr lang="en-US" dirty="0"/>
              <a:t> bugs from getting into code by immediate detection.</a:t>
            </a:r>
          </a:p>
        </p:txBody>
      </p:sp>
      <p:sp>
        <p:nvSpPr>
          <p:cNvPr id="4" name="Slide Number Placeholder 3"/>
          <p:cNvSpPr>
            <a:spLocks noGrp="1"/>
          </p:cNvSpPr>
          <p:nvPr>
            <p:ph type="sldNum" sz="quarter" idx="5"/>
          </p:nvPr>
        </p:nvSpPr>
        <p:spPr/>
        <p:txBody>
          <a:bodyPr/>
          <a:lstStyle/>
          <a:p>
            <a:fld id="{54E672D7-8E2D-4611-973D-F4591A707C34}" type="slidenum">
              <a:rPr lang="en-US" smtClean="0"/>
              <a:t>35</a:t>
            </a:fld>
            <a:endParaRPr lang="en-US"/>
          </a:p>
        </p:txBody>
      </p:sp>
    </p:spTree>
    <p:extLst>
      <p:ext uri="{BB962C8B-B14F-4D97-AF65-F5344CB8AC3E}">
        <p14:creationId xmlns:p14="http://schemas.microsoft.com/office/powerpoint/2010/main" val="203997754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a:t>
            </a:r>
            <a:r>
              <a:rPr lang="en-US" dirty="0" err="1"/>
              <a:t>CLiiME</a:t>
            </a:r>
            <a:r>
              <a:rPr lang="en-US" dirty="0"/>
              <a:t> article is an interesting read.  They specify that agile is essential for CSE.  Yet, they state that requirements were done at the start and that these were used to fix model expansion through the use of modules.  It sounds like they wanted to fix how the SW would be grown and improved from the beginning.  It also seems that they were able to build a stable infrastructure that allows non-programmers to grow the model.  This speaks to the fact that their requirements (once known) are relatively stable.</a:t>
            </a:r>
          </a:p>
        </p:txBody>
      </p:sp>
      <p:sp>
        <p:nvSpPr>
          <p:cNvPr id="4" name="Slide Number Placeholder 3"/>
          <p:cNvSpPr>
            <a:spLocks noGrp="1"/>
          </p:cNvSpPr>
          <p:nvPr>
            <p:ph type="sldNum" sz="quarter" idx="5"/>
          </p:nvPr>
        </p:nvSpPr>
        <p:spPr/>
        <p:txBody>
          <a:bodyPr/>
          <a:lstStyle/>
          <a:p>
            <a:fld id="{54E672D7-8E2D-4611-973D-F4591A707C34}" type="slidenum">
              <a:rPr lang="en-US" smtClean="0"/>
              <a:t>36</a:t>
            </a:fld>
            <a:endParaRPr lang="en-US"/>
          </a:p>
        </p:txBody>
      </p:sp>
    </p:spTree>
    <p:extLst>
      <p:ext uri="{BB962C8B-B14F-4D97-AF65-F5344CB8AC3E}">
        <p14:creationId xmlns:p14="http://schemas.microsoft.com/office/powerpoint/2010/main" val="39851747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Mention in words that Functional Requirements apply to all levels:</a:t>
            </a:r>
          </a:p>
          <a:p>
            <a:pPr marL="171450" indent="-171450">
              <a:buFont typeface="Arial" panose="020B0604020202020204" pitchFamily="34" charset="0"/>
              <a:buChar char="•"/>
            </a:pPr>
            <a:r>
              <a:rPr lang="en-US" dirty="0"/>
              <a:t>functions/classes</a:t>
            </a:r>
          </a:p>
          <a:p>
            <a:pPr marL="171450" indent="-171450">
              <a:buFont typeface="Arial" panose="020B0604020202020204" pitchFamily="34" charset="0"/>
              <a:buChar char="•"/>
            </a:pPr>
            <a:r>
              <a:rPr lang="en-US" dirty="0"/>
              <a:t>Components/sub-subsystems</a:t>
            </a:r>
          </a:p>
          <a:p>
            <a:pPr marL="171450" indent="-171450">
              <a:buFont typeface="Arial" panose="020B0604020202020204" pitchFamily="34" charset="0"/>
              <a:buChar char="•"/>
            </a:pPr>
            <a:r>
              <a:rPr lang="en-US" dirty="0"/>
              <a:t>System-level</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First example is OK.  While ”more performant” is verifiable, perhaps we could do better. What if we put in a huge effort to accomplish this and find that the performance gain is negligible. Also, there is a hanging implication that there is already a high-order solver available.   Also, the reason why this is important is implied by more performant.  Perhaps these implications are OK for a small, collocated team.  Could start to be problematic as problem grows, becomes distributed, incorporates people from different disciplines/expertise/familiarity.  Also, can we really verify that the new solver is more performant?  Is it OK if it is more performant on a certain platform and on certain problems?</a:t>
            </a:r>
          </a:p>
          <a:p>
            <a:endParaRPr lang="en-US" b="1" dirty="0"/>
          </a:p>
        </p:txBody>
      </p:sp>
      <p:sp>
        <p:nvSpPr>
          <p:cNvPr id="4" name="Slide Number Placeholder 3"/>
          <p:cNvSpPr>
            <a:spLocks noGrp="1"/>
          </p:cNvSpPr>
          <p:nvPr>
            <p:ph type="sldNum" sz="quarter" idx="5"/>
          </p:nvPr>
        </p:nvSpPr>
        <p:spPr/>
        <p:txBody>
          <a:bodyPr/>
          <a:lstStyle/>
          <a:p>
            <a:fld id="{54E672D7-8E2D-4611-973D-F4591A707C34}" type="slidenum">
              <a:rPr lang="en-US" smtClean="0"/>
              <a:t>5</a:t>
            </a:fld>
            <a:endParaRPr lang="en-US"/>
          </a:p>
        </p:txBody>
      </p:sp>
    </p:spTree>
    <p:extLst>
      <p:ext uri="{BB962C8B-B14F-4D97-AF65-F5344CB8AC3E}">
        <p14:creationId xmlns:p14="http://schemas.microsoft.com/office/powerpoint/2010/main" val="23898757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General idea is to not inform requirements at all with implementation details.  We might choose to make some coarse implementation decisions upfront that are translated into constraints.</a:t>
            </a:r>
          </a:p>
          <a:p>
            <a:endParaRPr lang="en-US" dirty="0"/>
          </a:p>
          <a:p>
            <a:r>
              <a:rPr lang="en-US" dirty="0"/>
              <a:t>Example of when you might need this type of requirement is when you are building a mini-app or a proof of concept program.  Heavy constraints can make the process faster.  Understanding upfront what you are doing can help understand whether or not such a heavily-constrained program will be a good indicator of what you will do in the larger process.</a:t>
            </a:r>
          </a:p>
          <a:p>
            <a:endParaRPr lang="en-US" dirty="0"/>
          </a:p>
          <a:p>
            <a:r>
              <a:rPr lang="en-US" dirty="0"/>
              <a:t>Too many of these could drag the requirements process out.</a:t>
            </a:r>
          </a:p>
          <a:p>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b="1" dirty="0"/>
              <a:t>Post-talk info</a:t>
            </a:r>
            <a:r>
              <a:rPr lang="en-US" dirty="0"/>
              <a:t>:</a:t>
            </a:r>
          </a:p>
          <a:p>
            <a:r>
              <a:rPr lang="en-US" dirty="0"/>
              <a:t>Perhaps design-by-contract could be another slide.  It seems like an extra, but is useful.  The problem would be where to put it.  As the next slide, we would split the two related examples.</a:t>
            </a:r>
          </a:p>
          <a:p>
            <a:endParaRPr lang="en-US" dirty="0"/>
          </a:p>
          <a:p>
            <a:r>
              <a:rPr lang="en-US" dirty="0"/>
              <a:t>Should this mention that these can contain explicit design decisions.</a:t>
            </a:r>
          </a:p>
          <a:p>
            <a:endParaRPr lang="en-US" b="1" dirty="0"/>
          </a:p>
        </p:txBody>
      </p:sp>
      <p:sp>
        <p:nvSpPr>
          <p:cNvPr id="4" name="Slide Number Placeholder 3"/>
          <p:cNvSpPr>
            <a:spLocks noGrp="1"/>
          </p:cNvSpPr>
          <p:nvPr>
            <p:ph type="sldNum" sz="quarter" idx="5"/>
          </p:nvPr>
        </p:nvSpPr>
        <p:spPr/>
        <p:txBody>
          <a:bodyPr/>
          <a:lstStyle/>
          <a:p>
            <a:fld id="{54E672D7-8E2D-4611-973D-F4591A707C34}" type="slidenum">
              <a:rPr lang="en-US" smtClean="0"/>
              <a:t>6</a:t>
            </a:fld>
            <a:endParaRPr lang="en-US"/>
          </a:p>
        </p:txBody>
      </p:sp>
    </p:spTree>
    <p:extLst>
      <p:ext uri="{BB962C8B-B14F-4D97-AF65-F5344CB8AC3E}">
        <p14:creationId xmlns:p14="http://schemas.microsoft.com/office/powerpoint/2010/main" val="39312782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Do we want to include the word built?  Does that tie our hands too much?</a:t>
            </a:r>
          </a:p>
          <a:p>
            <a:endParaRPr lang="en-US" b="1" dirty="0"/>
          </a:p>
        </p:txBody>
      </p:sp>
      <p:sp>
        <p:nvSpPr>
          <p:cNvPr id="4" name="Slide Number Placeholder 3"/>
          <p:cNvSpPr>
            <a:spLocks noGrp="1"/>
          </p:cNvSpPr>
          <p:nvPr>
            <p:ph type="sldNum" sz="quarter" idx="5"/>
          </p:nvPr>
        </p:nvSpPr>
        <p:spPr/>
        <p:txBody>
          <a:bodyPr/>
          <a:lstStyle/>
          <a:p>
            <a:fld id="{54E672D7-8E2D-4611-973D-F4591A707C34}" type="slidenum">
              <a:rPr lang="en-US" smtClean="0"/>
              <a:t>7</a:t>
            </a:fld>
            <a:endParaRPr lang="en-US"/>
          </a:p>
        </p:txBody>
      </p:sp>
    </p:spTree>
    <p:extLst>
      <p:ext uri="{BB962C8B-B14F-4D97-AF65-F5344CB8AC3E}">
        <p14:creationId xmlns:p14="http://schemas.microsoft.com/office/powerpoint/2010/main" val="37743661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Just skipped over this as it is generally obvious.</a:t>
            </a:r>
          </a:p>
          <a:p>
            <a:endParaRPr lang="en-US" b="1" dirty="0"/>
          </a:p>
        </p:txBody>
      </p:sp>
      <p:sp>
        <p:nvSpPr>
          <p:cNvPr id="4" name="Slide Number Placeholder 3"/>
          <p:cNvSpPr>
            <a:spLocks noGrp="1"/>
          </p:cNvSpPr>
          <p:nvPr>
            <p:ph type="sldNum" sz="quarter" idx="5"/>
          </p:nvPr>
        </p:nvSpPr>
        <p:spPr/>
        <p:txBody>
          <a:bodyPr/>
          <a:lstStyle/>
          <a:p>
            <a:fld id="{54E672D7-8E2D-4611-973D-F4591A707C34}" type="slidenum">
              <a:rPr lang="en-US" smtClean="0"/>
              <a:t>8</a:t>
            </a:fld>
            <a:endParaRPr lang="en-US"/>
          </a:p>
        </p:txBody>
      </p:sp>
    </p:spTree>
    <p:extLst>
      <p:ext uri="{BB962C8B-B14F-4D97-AF65-F5344CB8AC3E}">
        <p14:creationId xmlns:p14="http://schemas.microsoft.com/office/powerpoint/2010/main" val="28792116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Can ask if people believe that this is low or high-level.  I would say high-level.  For instance, we don’t specify what algorithms should be chosen.  Nor do we specify order of error convergence.</a:t>
            </a:r>
          </a:p>
          <a:p>
            <a:endParaRPr lang="en-US" dirty="0"/>
          </a:p>
          <a:p>
            <a:r>
              <a:rPr lang="en-US" dirty="0"/>
              <a:t>Is this something that can be tested?  Yes.</a:t>
            </a:r>
          </a:p>
        </p:txBody>
      </p:sp>
      <p:sp>
        <p:nvSpPr>
          <p:cNvPr id="4" name="Slide Number Placeholder 3"/>
          <p:cNvSpPr>
            <a:spLocks noGrp="1"/>
          </p:cNvSpPr>
          <p:nvPr>
            <p:ph type="sldNum" sz="quarter" idx="5"/>
          </p:nvPr>
        </p:nvSpPr>
        <p:spPr/>
        <p:txBody>
          <a:bodyPr/>
          <a:lstStyle/>
          <a:p>
            <a:fld id="{54E672D7-8E2D-4611-973D-F4591A707C34}" type="slidenum">
              <a:rPr lang="en-US" smtClean="0"/>
              <a:t>9</a:t>
            </a:fld>
            <a:endParaRPr lang="en-US"/>
          </a:p>
        </p:txBody>
      </p:sp>
    </p:spTree>
    <p:extLst>
      <p:ext uri="{BB962C8B-B14F-4D97-AF65-F5344CB8AC3E}">
        <p14:creationId xmlns:p14="http://schemas.microsoft.com/office/powerpoint/2010/main" val="20029215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5"/>
          </p:nvPr>
        </p:nvSpPr>
        <p:spPr/>
        <p:txBody>
          <a:bodyPr/>
          <a:lstStyle/>
          <a:p>
            <a:fld id="{54E672D7-8E2D-4611-973D-F4591A707C34}" type="slidenum">
              <a:rPr lang="en-US" smtClean="0"/>
              <a:t>10</a:t>
            </a:fld>
            <a:endParaRPr lang="en-US"/>
          </a:p>
        </p:txBody>
      </p:sp>
    </p:spTree>
    <p:extLst>
      <p:ext uri="{BB962C8B-B14F-4D97-AF65-F5344CB8AC3E}">
        <p14:creationId xmlns:p14="http://schemas.microsoft.com/office/powerpoint/2010/main" val="75402890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6.png"/><Relationship Id="rId4" Type="http://schemas.microsoft.com/office/2007/relationships/hdphoto" Target="../media/hdphoto1.wdp"/></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7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0640"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11" name="Picture 10">
            <a:extLst>
              <a:ext uri="{FF2B5EF4-FFF2-40B4-BE49-F238E27FC236}">
                <a16:creationId xmlns:a16="http://schemas.microsoft.com/office/drawing/2014/main" id="{FEB516F4-C09A-4E83-A0F1-168C638F25AA}"/>
              </a:ext>
            </a:extLst>
          </p:cNvPr>
          <p:cNvPicPr>
            <a:picLocks noChangeAspect="1"/>
          </p:cNvPicPr>
          <p:nvPr userDrawn="1"/>
        </p:nvPicPr>
        <p:blipFill rotWithShape="1">
          <a:blip r:embed="rId7">
            <a:extLst>
              <a:ext uri="{28A0092B-C50C-407E-A947-70E740481C1C}">
                <a14:useLocalDpi xmlns:a14="http://schemas.microsoft.com/office/drawing/2010/main" val="0"/>
              </a:ext>
            </a:extLst>
          </a:blip>
          <a:srcRect r="58932" b="1495"/>
          <a:stretch/>
        </p:blipFill>
        <p:spPr>
          <a:xfrm rot="10800000">
            <a:off x="-1" y="1572767"/>
            <a:ext cx="2852965" cy="4078297"/>
          </a:xfrm>
          <a:prstGeom prst="rect">
            <a:avLst/>
          </a:prstGeom>
        </p:spPr>
      </p:pic>
    </p:spTree>
    <p:extLst>
      <p:ext uri="{BB962C8B-B14F-4D97-AF65-F5344CB8AC3E}">
        <p14:creationId xmlns:p14="http://schemas.microsoft.com/office/powerpoint/2010/main" val="3249263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2473" cy="914400"/>
          </a:xfrm>
        </p:spPr>
        <p:txBody>
          <a:bodyPr anchor="t" anchorCtr="0"/>
          <a:lstStyle/>
          <a:p>
            <a:r>
              <a:rPr lang="en-US"/>
              <a:t>Click to edit Master title style</a:t>
            </a:r>
            <a:endParaRPr lang="en-US" dirty="0"/>
          </a:p>
        </p:txBody>
      </p:sp>
      <p:sp>
        <p:nvSpPr>
          <p:cNvPr id="3" name="Content Placeholder 2"/>
          <p:cNvSpPr>
            <a:spLocks noGrp="1"/>
          </p:cNvSpPr>
          <p:nvPr>
            <p:ph idx="1" hasCustomPrompt="1"/>
          </p:nvPr>
        </p:nvSpPr>
        <p:spPr>
          <a:xfrm>
            <a:off x="365760" y="1737360"/>
            <a:ext cx="11369809" cy="404777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marL="1482725" indent="-222250">
              <a:buFont typeface="Arial" panose="020B0604020202020204" pitchFamily="34" charset="0"/>
              <a:buChar char="•"/>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level0.4	</a:t>
            </a:r>
          </a:p>
        </p:txBody>
      </p:sp>
    </p:spTree>
    <p:extLst>
      <p:ext uri="{BB962C8B-B14F-4D97-AF65-F5344CB8AC3E}">
        <p14:creationId xmlns:p14="http://schemas.microsoft.com/office/powerpoint/2010/main" val="12092206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hasCustomPrompt="1"/>
          </p:nvPr>
        </p:nvSpPr>
        <p:spPr>
          <a:xfrm>
            <a:off x="457200" y="1737360"/>
            <a:ext cx="5588582"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558550"/>
            <a:ext cx="5588582"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buFont typeface="Arial" panose="020B0604020202020204" pitchFamily="34" charset="0"/>
              <a:buChar cha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8914" y="1737360"/>
            <a:ext cx="5531934"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8914" y="2558550"/>
            <a:ext cx="5531934"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defRPr lang="en-US" sz="16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748649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quad chart">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7465488" cy="810738"/>
          </a:xfrm>
        </p:spPr>
        <p:txBody>
          <a:bodyPr/>
          <a:lstStyle>
            <a:lvl1pPr>
              <a:defRPr sz="2400"/>
            </a:lvl1pPr>
          </a:lstStyle>
          <a:p>
            <a:r>
              <a:rPr lang="en-US"/>
              <a:t>Click to edit Master title style</a:t>
            </a:r>
            <a:endParaRPr lang="en-US" dirty="0"/>
          </a:p>
        </p:txBody>
      </p:sp>
      <p:sp>
        <p:nvSpPr>
          <p:cNvPr id="3" name="Text Placeholder 2"/>
          <p:cNvSpPr>
            <a:spLocks noGrp="1"/>
          </p:cNvSpPr>
          <p:nvPr>
            <p:ph type="body" idx="1" hasCustomPrompt="1"/>
          </p:nvPr>
        </p:nvSpPr>
        <p:spPr>
          <a:xfrm>
            <a:off x="448056"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hasCustomPrompt="1"/>
          </p:nvPr>
        </p:nvSpPr>
        <p:spPr>
          <a:xfrm>
            <a:off x="448056"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3" hasCustomPrompt="1"/>
          </p:nvPr>
        </p:nvSpPr>
        <p:spPr>
          <a:xfrm>
            <a:off x="6153912"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hasCustomPrompt="1"/>
          </p:nvPr>
        </p:nvSpPr>
        <p:spPr>
          <a:xfrm>
            <a:off x="6153912"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10" name="Text Placeholder 9">
            <a:extLst>
              <a:ext uri="{FF2B5EF4-FFF2-40B4-BE49-F238E27FC236}">
                <a16:creationId xmlns:a16="http://schemas.microsoft.com/office/drawing/2014/main" id="{1AC1494F-06BF-478E-BCF5-6FCC755EF91F}"/>
              </a:ext>
            </a:extLst>
          </p:cNvPr>
          <p:cNvSpPr>
            <a:spLocks noGrp="1"/>
          </p:cNvSpPr>
          <p:nvPr>
            <p:ph type="body" sz="quarter" idx="10" hasCustomPrompt="1"/>
          </p:nvPr>
        </p:nvSpPr>
        <p:spPr>
          <a:xfrm>
            <a:off x="447675"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2" name="Text Placeholder 11">
            <a:extLst>
              <a:ext uri="{FF2B5EF4-FFF2-40B4-BE49-F238E27FC236}">
                <a16:creationId xmlns:a16="http://schemas.microsoft.com/office/drawing/2014/main" id="{DE13F5F8-5DA4-4A7D-94FF-19BFEBF090FD}"/>
              </a:ext>
            </a:extLst>
          </p:cNvPr>
          <p:cNvSpPr>
            <a:spLocks noGrp="1"/>
          </p:cNvSpPr>
          <p:nvPr>
            <p:ph type="body" sz="quarter" idx="11" hasCustomPrompt="1"/>
          </p:nvPr>
        </p:nvSpPr>
        <p:spPr>
          <a:xfrm>
            <a:off x="6153150"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4" name="Text Placeholder 13">
            <a:extLst>
              <a:ext uri="{FF2B5EF4-FFF2-40B4-BE49-F238E27FC236}">
                <a16:creationId xmlns:a16="http://schemas.microsoft.com/office/drawing/2014/main" id="{11508C29-BEAF-4D1B-85C7-62D86B9A99F0}"/>
              </a:ext>
            </a:extLst>
          </p:cNvPr>
          <p:cNvSpPr>
            <a:spLocks noGrp="1"/>
          </p:cNvSpPr>
          <p:nvPr>
            <p:ph type="body" sz="quarter" idx="12"/>
          </p:nvPr>
        </p:nvSpPr>
        <p:spPr>
          <a:xfrm>
            <a:off x="447675"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
        <p:nvSpPr>
          <p:cNvPr id="16" name="Text Placeholder 15">
            <a:extLst>
              <a:ext uri="{FF2B5EF4-FFF2-40B4-BE49-F238E27FC236}">
                <a16:creationId xmlns:a16="http://schemas.microsoft.com/office/drawing/2014/main" id="{DA42C277-CD07-4855-BE2B-F5804018ECD9}"/>
              </a:ext>
            </a:extLst>
          </p:cNvPr>
          <p:cNvSpPr>
            <a:spLocks noGrp="1"/>
          </p:cNvSpPr>
          <p:nvPr>
            <p:ph type="body" sz="quarter" idx="13"/>
          </p:nvPr>
        </p:nvSpPr>
        <p:spPr>
          <a:xfrm>
            <a:off x="6153150"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754637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6121090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21988677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Section Break">
    <p:spTree>
      <p:nvGrpSpPr>
        <p:cNvPr id="1" name=""/>
        <p:cNvGrpSpPr/>
        <p:nvPr/>
      </p:nvGrpSpPr>
      <p:grpSpPr>
        <a:xfrm>
          <a:off x="0" y="0"/>
          <a:ext cx="0" cy="0"/>
          <a:chOff x="0" y="0"/>
          <a:chExt cx="0" cy="0"/>
        </a:xfrm>
      </p:grpSpPr>
      <p:pic>
        <p:nvPicPr>
          <p:cNvPr id="6" name="Picture 2" descr="C:\Users\amiesen\Desktop\anlrgbpptlogo.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865402" y="6156882"/>
            <a:ext cx="2061700" cy="557186"/>
          </a:xfrm>
          <a:prstGeom prst="rect">
            <a:avLst/>
          </a:prstGeom>
          <a:noFill/>
          <a:extLst>
            <a:ext uri="{909E8E84-426E-40dd-AFC4-6F175D3DCCD1}">
              <a14:hiddenFill xmlns:a14="http://schemas.microsoft.com/office/drawing/2010/main" xmlns="">
                <a:solidFill>
                  <a:srgbClr val="FFFFFF"/>
                </a:solidFill>
              </a14:hiddenFill>
            </a:ext>
          </a:extLst>
        </p:spPr>
      </p:pic>
      <p:pic>
        <p:nvPicPr>
          <p:cNvPr id="37" name="Picture 36" descr="aerial view of Argonne with APS in front 5730-00068.jpg"/>
          <p:cNvPicPr>
            <a:picLocks noChangeAspect="1"/>
          </p:cNvPicPr>
          <p:nvPr userDrawn="1"/>
        </p:nvPicPr>
        <p:blipFill rotWithShape="1">
          <a:blip r:embed="rId3" cstate="email">
            <a:extLst>
              <a:ext uri="{28A0092B-C50C-407E-A947-70E740481C1C}">
                <a14:useLocalDpi xmlns:a14="http://schemas.microsoft.com/office/drawing/2010/main" val="0"/>
              </a:ext>
            </a:extLst>
          </a:blip>
          <a:srcRect t="10682" b="7135"/>
          <a:stretch/>
        </p:blipFill>
        <p:spPr>
          <a:xfrm>
            <a:off x="0" y="1"/>
            <a:ext cx="12188825" cy="5984917"/>
          </a:xfrm>
          <a:prstGeom prst="rect">
            <a:avLst/>
          </a:prstGeom>
        </p:spPr>
      </p:pic>
      <p:sp>
        <p:nvSpPr>
          <p:cNvPr id="3" name="Text Placeholder 2"/>
          <p:cNvSpPr>
            <a:spLocks noGrp="1"/>
          </p:cNvSpPr>
          <p:nvPr>
            <p:ph type="body" sz="quarter" idx="10" hasCustomPrompt="1"/>
          </p:nvPr>
        </p:nvSpPr>
        <p:spPr>
          <a:xfrm>
            <a:off x="2" y="-14246"/>
            <a:ext cx="12188824" cy="5999163"/>
          </a:xfrm>
          <a:solidFill>
            <a:schemeClr val="tx2">
              <a:alpha val="90000"/>
            </a:schemeClr>
          </a:solidFill>
        </p:spPr>
        <p:txBody>
          <a:bodyPr lIns="457200" tIns="0" bIns="457200" anchor="ctr"/>
          <a:lstStyle>
            <a:lvl1pPr marL="0" indent="0">
              <a:buNone/>
              <a:defRPr sz="2800" b="1" cap="all" baseline="0">
                <a:solidFill>
                  <a:schemeClr val="bg1"/>
                </a:solidFill>
              </a:defRPr>
            </a:lvl1pPr>
          </a:lstStyle>
          <a:p>
            <a:pPr lvl="0"/>
            <a:r>
              <a:rPr lang="en-US" dirty="0"/>
              <a:t>Type in SECTION BREAK TITLE</a:t>
            </a:r>
          </a:p>
        </p:txBody>
      </p:sp>
    </p:spTree>
    <p:extLst>
      <p:ext uri="{BB962C8B-B14F-4D97-AF65-F5344CB8AC3E}">
        <p14:creationId xmlns:p14="http://schemas.microsoft.com/office/powerpoint/2010/main" val="198805814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3.png"/><Relationship Id="rId5" Type="http://schemas.openxmlformats.org/officeDocument/2006/relationships/slideLayout" Target="../slideLayouts/slideLayout5.xml"/><Relationship Id="rId10"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ED1C1369-A08C-454A-B0B5-0955BB31B118}"/>
              </a:ext>
            </a:extLst>
          </p:cNvPr>
          <p:cNvPicPr>
            <a:picLocks noChangeAspect="1"/>
          </p:cNvPicPr>
          <p:nvPr userDrawn="1"/>
        </p:nvPicPr>
        <p:blipFill rotWithShape="1">
          <a:blip r:embed="rId9">
            <a:extLst>
              <a:ext uri="{28A0092B-C50C-407E-A947-70E740481C1C}">
                <a14:useLocalDpi xmlns:a14="http://schemas.microsoft.com/office/drawing/2010/main" val="0"/>
              </a:ext>
            </a:extLst>
          </a:blip>
          <a:srcRect r="58932" b="1495"/>
          <a:stretch/>
        </p:blipFill>
        <p:spPr>
          <a:xfrm>
            <a:off x="9335860" y="0"/>
            <a:ext cx="2852965" cy="4078297"/>
          </a:xfrm>
          <a:prstGeom prst="rect">
            <a:avLst/>
          </a:prstGeom>
          <a:effectLst>
            <a:outerShdw blurRad="50800" dist="50800" dir="5400000" algn="ctr" rotWithShape="0">
              <a:srgbClr val="000000">
                <a:alpha val="0"/>
              </a:srgbClr>
            </a:outerShdw>
          </a:effectLst>
        </p:spPr>
      </p:pic>
      <p:sp>
        <p:nvSpPr>
          <p:cNvPr id="1026" name="Title Placeholder 1"/>
          <p:cNvSpPr>
            <a:spLocks noGrp="1"/>
          </p:cNvSpPr>
          <p:nvPr>
            <p:ph type="title"/>
          </p:nvPr>
        </p:nvSpPr>
        <p:spPr bwMode="auto">
          <a:xfrm>
            <a:off x="365760" y="411480"/>
            <a:ext cx="11376442" cy="84695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Click to edit Master title style</a:t>
            </a:r>
            <a:endParaRPr lang="en-US" dirty="0"/>
          </a:p>
        </p:txBody>
      </p:sp>
      <p:sp>
        <p:nvSpPr>
          <p:cNvPr id="1027" name="Text Placeholder 2"/>
          <p:cNvSpPr>
            <a:spLocks noGrp="1"/>
          </p:cNvSpPr>
          <p:nvPr>
            <p:ph type="body" idx="1"/>
          </p:nvPr>
        </p:nvSpPr>
        <p:spPr bwMode="auto">
          <a:xfrm>
            <a:off x="365760" y="1737360"/>
            <a:ext cx="11376442" cy="404092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3" name="Picture 12"/>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9741160" y="6183517"/>
            <a:ext cx="1971212" cy="533060"/>
          </a:xfrm>
          <a:prstGeom prst="rect">
            <a:avLst/>
          </a:prstGeom>
        </p:spPr>
      </p:pic>
      <p:sp>
        <p:nvSpPr>
          <p:cNvPr id="8" name="Rectangle 256"/>
          <p:cNvSpPr txBox="1">
            <a:spLocks noChangeArrowheads="1"/>
          </p:cNvSpPr>
          <p:nvPr userDrawn="1"/>
        </p:nvSpPr>
        <p:spPr>
          <a:xfrm>
            <a:off x="363828" y="6477000"/>
            <a:ext cx="3315547" cy="182562"/>
          </a:xfrm>
          <a:prstGeom prst="rect">
            <a:avLst/>
          </a:prstGeom>
          <a:ln/>
        </p:spPr>
        <p:txBody>
          <a:bodyPr anchor="ctr"/>
          <a:lstStyle/>
          <a:p>
            <a:pPr algn="l"/>
            <a:r>
              <a:rPr lang="en-US" sz="1000" dirty="0">
                <a:solidFill>
                  <a:schemeClr val="tx1"/>
                </a:solidFill>
                <a:latin typeface="Arial" pitchFamily="34" charset="0"/>
                <a:cs typeface="Arial" pitchFamily="34" charset="0"/>
              </a:rPr>
              <a:t> </a:t>
            </a:r>
          </a:p>
        </p:txBody>
      </p:sp>
      <p:sp>
        <p:nvSpPr>
          <p:cNvPr id="9" name="Rectangle 6"/>
          <p:cNvSpPr>
            <a:spLocks noChangeArrowheads="1"/>
          </p:cNvSpPr>
          <p:nvPr userDrawn="1"/>
        </p:nvSpPr>
        <p:spPr bwMode="auto">
          <a:xfrm flipH="1">
            <a:off x="163374" y="6513051"/>
            <a:ext cx="515635" cy="146511"/>
          </a:xfrm>
          <a:prstGeom prst="rect">
            <a:avLst/>
          </a:prstGeom>
          <a:noFill/>
          <a:ln w="9525">
            <a:noFill/>
            <a:miter lim="800000"/>
            <a:headEnd/>
            <a:tailEnd/>
          </a:ln>
          <a:effectLst/>
        </p:spPr>
        <p:txBody>
          <a:bodyPr lIns="0" tIns="0" rIns="0" bIns="0"/>
          <a:lstStyle/>
          <a:p>
            <a:pPr algn="l" defTabSz="173038">
              <a:lnSpc>
                <a:spcPct val="90000"/>
              </a:lnSpc>
              <a:tabLst>
                <a:tab pos="230188" algn="l"/>
              </a:tabLst>
              <a:defRPr/>
            </a:pPr>
            <a:fld id="{040BB257-551A-4736-B50F-DCF1BA034C06}" type="slidenum">
              <a:rPr lang="en-US" sz="1000" smtClean="0">
                <a:solidFill>
                  <a:schemeClr val="tx1"/>
                </a:solidFill>
                <a:latin typeface="Arial" pitchFamily="34" charset="0"/>
                <a:cs typeface="Arial" pitchFamily="34" charset="0"/>
              </a:rPr>
              <a:pPr algn="l" defTabSz="173038">
                <a:lnSpc>
                  <a:spcPct val="90000"/>
                </a:lnSpc>
                <a:tabLst>
                  <a:tab pos="230188" algn="l"/>
                </a:tabLst>
                <a:defRPr/>
              </a:pPr>
              <a:t>‹#›</a:t>
            </a:fld>
            <a:endParaRPr lang="en-US" sz="1000" dirty="0">
              <a:solidFill>
                <a:schemeClr val="tx1"/>
              </a:solidFill>
              <a:latin typeface="Arial" pitchFamily="34" charset="0"/>
              <a:cs typeface="Arial" pitchFamily="34" charset="0"/>
            </a:endParaRPr>
          </a:p>
        </p:txBody>
      </p:sp>
      <p:pic>
        <p:nvPicPr>
          <p:cNvPr id="10" name="Picture 9">
            <a:extLst>
              <a:ext uri="{FF2B5EF4-FFF2-40B4-BE49-F238E27FC236}">
                <a16:creationId xmlns:a16="http://schemas.microsoft.com/office/drawing/2014/main" id="{404228DA-E763-1248-B0A0-E9E71A592199}"/>
              </a:ext>
            </a:extLst>
          </p:cNvPr>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7641020" y="6194027"/>
            <a:ext cx="1836135" cy="498889"/>
          </a:xfrm>
          <a:prstGeom prst="rect">
            <a:avLst/>
          </a:prstGeom>
        </p:spPr>
      </p:pic>
      <p:sp>
        <p:nvSpPr>
          <p:cNvPr id="11" name="Rectangle 256">
            <a:extLst>
              <a:ext uri="{FF2B5EF4-FFF2-40B4-BE49-F238E27FC236}">
                <a16:creationId xmlns:a16="http://schemas.microsoft.com/office/drawing/2014/main" id="{A631AE98-0FF8-D24E-B566-86CCBFD67789}"/>
              </a:ext>
            </a:extLst>
          </p:cNvPr>
          <p:cNvSpPr txBox="1">
            <a:spLocks noChangeArrowheads="1"/>
          </p:cNvSpPr>
          <p:nvPr userDrawn="1"/>
        </p:nvSpPr>
        <p:spPr>
          <a:xfrm>
            <a:off x="363827" y="6477581"/>
            <a:ext cx="3315547" cy="182562"/>
          </a:xfrm>
          <a:prstGeom prst="rect">
            <a:avLst/>
          </a:prstGeom>
          <a:ln/>
        </p:spPr>
        <p:txBody>
          <a:bodyPr anchor="ctr"/>
          <a:lstStyle/>
          <a:p>
            <a:pPr algn="l"/>
            <a:r>
              <a:rPr lang="en-US" sz="1000" dirty="0">
                <a:solidFill>
                  <a:schemeClr val="tx1"/>
                </a:solidFill>
                <a:latin typeface="Arial" pitchFamily="34" charset="0"/>
                <a:cs typeface="Arial" pitchFamily="34" charset="0"/>
              </a:rPr>
              <a:t>ATPESC</a:t>
            </a:r>
            <a:r>
              <a:rPr lang="en-US" sz="1000" baseline="0" dirty="0">
                <a:solidFill>
                  <a:schemeClr val="tx1"/>
                </a:solidFill>
                <a:latin typeface="Arial" pitchFamily="34" charset="0"/>
                <a:cs typeface="Arial" pitchFamily="34" charset="0"/>
              </a:rPr>
              <a:t> 2019, July 28 </a:t>
            </a:r>
            <a:r>
              <a:rPr lang="mr-IN" sz="1000" baseline="0" dirty="0">
                <a:solidFill>
                  <a:schemeClr val="tx1"/>
                </a:solidFill>
                <a:latin typeface="Arial" pitchFamily="34" charset="0"/>
                <a:cs typeface="Arial" pitchFamily="34" charset="0"/>
              </a:rPr>
              <a:t>–</a:t>
            </a:r>
            <a:r>
              <a:rPr lang="en-US" sz="1000" baseline="0" dirty="0">
                <a:solidFill>
                  <a:schemeClr val="tx1"/>
                </a:solidFill>
                <a:latin typeface="Arial" pitchFamily="34" charset="0"/>
                <a:cs typeface="Arial" pitchFamily="34" charset="0"/>
              </a:rPr>
              <a:t> August 9, 2019</a:t>
            </a:r>
            <a:endParaRPr lang="en-US" sz="1000" dirty="0">
              <a:solidFill>
                <a:schemeClr val="tx1"/>
              </a:solidFill>
              <a:latin typeface="Arial" pitchFamily="34" charset="0"/>
              <a:cs typeface="Arial" pitchFamily="34" charset="0"/>
            </a:endParaRPr>
          </a:p>
        </p:txBody>
      </p:sp>
    </p:spTree>
    <p:extLst>
      <p:ext uri="{BB962C8B-B14F-4D97-AF65-F5344CB8AC3E}">
        <p14:creationId xmlns:p14="http://schemas.microsoft.com/office/powerpoint/2010/main" val="2081848127"/>
      </p:ext>
    </p:extLst>
  </p:cSld>
  <p:clrMap bg1="lt1" tx1="dk1" bg2="lt2" tx2="dk2" accent1="accent1" accent2="accent2" accent3="accent3" accent4="accent4" accent5="accent5" accent6="accent6" hlink="hlink" folHlink="folHlink"/>
  <p:sldLayoutIdLst>
    <p:sldLayoutId id="2147483949" r:id="rId1"/>
    <p:sldLayoutId id="2147483937" r:id="rId2"/>
    <p:sldLayoutId id="2147483939" r:id="rId3"/>
    <p:sldLayoutId id="2147483950" r:id="rId4"/>
    <p:sldLayoutId id="2147483940" r:id="rId5"/>
    <p:sldLayoutId id="2147483941" r:id="rId6"/>
    <p:sldLayoutId id="2147483952" r:id="rId7"/>
  </p:sldLayoutIdLst>
  <p:hf hdr="0" ftr="0" dt="0"/>
  <p:txStyles>
    <p:title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p:titleStyle>
    <p:body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1.emf"/></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creativecommons.org/licenses/by-sa/4.0"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hyperlink" Target="https://doi.org/10.6084/m9.figshare.9272813" TargetMode="Externa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www.pearson.com/us/higher-education/program/Sommerville-Software-Engineering-10th-Edition/PGM35255.html" TargetMode="External"/><Relationship Id="rId7" Type="http://schemas.openxmlformats.org/officeDocument/2006/relationships/hyperlink" Target="https://www.springer.com/gp/book/9783540250432"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hyperlink" Target="https://stevemcconnell.com/books/" TargetMode="External"/><Relationship Id="rId5" Type="http://schemas.openxmlformats.org/officeDocument/2006/relationships/hyperlink" Target="https://pragprog.com/book/tpp20/the-pragmatic-programmer-20th-anniversary-edition" TargetMode="External"/><Relationship Id="rId4" Type="http://schemas.openxmlformats.org/officeDocument/2006/relationships/hyperlink" Target="https://www.pearson.com/us/higher-education/program/Blanchard-Systems-Engineering-and-Analysis-5th-Edition/PGM222930.html" TargetMode="External"/></Relationships>
</file>

<file path=ppt/slides/_rels/slide22.xml.rels><?xml version="1.0" encoding="UTF-8" standalone="yes"?>
<Relationships xmlns="http://schemas.openxmlformats.org/package/2006/relationships"><Relationship Id="rId8" Type="http://schemas.openxmlformats.org/officeDocument/2006/relationships/hyperlink" Target="https://bssw.io/items/overview-of-requirements-and-requirements-engineering" TargetMode="External"/><Relationship Id="rId3" Type="http://schemas.openxmlformats.org/officeDocument/2006/relationships/hyperlink" Target="https://ieeexplore.ieee.org/document/7371381" TargetMode="External"/><Relationship Id="rId7" Type="http://schemas.openxmlformats.org/officeDocument/2006/relationships/hyperlink" Target="https://ieeexplore.ieee.org/document/6312940"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hyperlink" Target="https://ieeexplore.ieee.org/document/4685682" TargetMode="External"/><Relationship Id="rId5" Type="http://schemas.openxmlformats.org/officeDocument/2006/relationships/hyperlink" Target="https://ieeexplore.ieee.org/document/6130741" TargetMode="External"/><Relationship Id="rId4" Type="http://schemas.openxmlformats.org/officeDocument/2006/relationships/hyperlink" Target="https://www.sciencedirect.com/science/article/abs/pii/S0950584915001342"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16.tiff"/><Relationship Id="rId4" Type="http://schemas.openxmlformats.org/officeDocument/2006/relationships/image" Target="../media/image15.tif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19.tiff"/><Relationship Id="rId4" Type="http://schemas.openxmlformats.org/officeDocument/2006/relationships/image" Target="../media/image18.tiff"/></Relationships>
</file>

<file path=ppt/slides/_rels/slide31.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21.tiff"/><Relationship Id="rId4" Type="http://schemas.openxmlformats.org/officeDocument/2006/relationships/image" Target="../media/image20.tiff"/></Relationships>
</file>

<file path=ppt/slides/_rels/slide32.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23.tiff"/><Relationship Id="rId4" Type="http://schemas.openxmlformats.org/officeDocument/2006/relationships/image" Target="../media/image22.tiff"/></Relationships>
</file>

<file path=ppt/slides/_rels/slide33.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25.tiff"/><Relationship Id="rId4" Type="http://schemas.openxmlformats.org/officeDocument/2006/relationships/image" Target="../media/image23.tiff"/></Relationships>
</file>

<file path=ppt/slides/_rels/slide34.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25.tiff"/><Relationship Id="rId4" Type="http://schemas.openxmlformats.org/officeDocument/2006/relationships/image" Target="../media/image26.tiff"/></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s://www.oreilly.com/library/view/test-driven-development/0321146530/" TargetMode="External"/><Relationship Id="rId7" Type="http://schemas.openxmlformats.org/officeDocument/2006/relationships/hyperlink" Target="https://ieeexplore.ieee.org/document/6774772" TargetMode="External"/><Relationship Id="rId2" Type="http://schemas.openxmlformats.org/officeDocument/2006/relationships/notesSlide" Target="../notesSlides/notesSlide34.xml"/><Relationship Id="rId1" Type="http://schemas.openxmlformats.org/officeDocument/2006/relationships/slideLayout" Target="../slideLayouts/slideLayout1.xml"/><Relationship Id="rId6" Type="http://schemas.openxmlformats.org/officeDocument/2006/relationships/hyperlink" Target="https://link.springer.com/article/10.1007/s11219-015-9292-4" TargetMode="External"/><Relationship Id="rId5" Type="http://schemas.openxmlformats.org/officeDocument/2006/relationships/hyperlink" Target="https://www.pearson.com/us/higher-education/program/Sommerville-Software-Engineering-10th-Edition/PGM35255.html" TargetMode="External"/><Relationship Id="rId4" Type="http://schemas.openxmlformats.org/officeDocument/2006/relationships/hyperlink" Target="http://www.growing-object-oriented-software.com/"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xsdk.info/policies/"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p:txBody>
          <a:bodyPr/>
          <a:lstStyle/>
          <a:p>
            <a:r>
              <a:rPr lang="en-US" dirty="0"/>
              <a:t>Requirements &amp; Test Driven Development</a:t>
            </a:r>
          </a:p>
        </p:txBody>
      </p:sp>
      <p:sp>
        <p:nvSpPr>
          <p:cNvPr id="2" name="Subtitle 1">
            <a:extLst>
              <a:ext uri="{FF2B5EF4-FFF2-40B4-BE49-F238E27FC236}">
                <a16:creationId xmlns:a16="http://schemas.microsoft.com/office/drawing/2014/main" id="{3CC0C520-4F64-4602-B6D4-1175D64E9894}"/>
              </a:ext>
            </a:extLst>
          </p:cNvPr>
          <p:cNvSpPr>
            <a:spLocks noGrp="1"/>
          </p:cNvSpPr>
          <p:nvPr>
            <p:ph type="subTitle" idx="1"/>
          </p:nvPr>
        </p:nvSpPr>
        <p:spPr/>
        <p:txBody>
          <a:bodyPr/>
          <a:lstStyle/>
          <a:p>
            <a:pPr>
              <a:spcBef>
                <a:spcPts val="2400"/>
              </a:spcBef>
            </a:pPr>
            <a:r>
              <a:rPr lang="en-US" dirty="0"/>
              <a:t>ATPESC 2019</a:t>
            </a:r>
          </a:p>
          <a:p>
            <a:pPr>
              <a:lnSpc>
                <a:spcPct val="100000"/>
              </a:lnSpc>
              <a:spcBef>
                <a:spcPts val="2400"/>
              </a:spcBef>
            </a:pPr>
            <a:r>
              <a:rPr lang="en-US" sz="2000" dirty="0"/>
              <a:t>Jared O’Neal</a:t>
            </a:r>
          </a:p>
          <a:p>
            <a:pPr>
              <a:lnSpc>
                <a:spcPct val="100000"/>
              </a:lnSpc>
              <a:spcBef>
                <a:spcPts val="0"/>
              </a:spcBef>
            </a:pPr>
            <a:r>
              <a:rPr lang="en-US" sz="2000" dirty="0"/>
              <a:t>Mathematics and Computer Science Division</a:t>
            </a:r>
          </a:p>
          <a:p>
            <a:pPr>
              <a:lnSpc>
                <a:spcPct val="100000"/>
              </a:lnSpc>
              <a:spcBef>
                <a:spcPts val="0"/>
              </a:spcBef>
            </a:pPr>
            <a:r>
              <a:rPr lang="en-US" sz="2000" dirty="0"/>
              <a:t>Argonne National Laboratory</a:t>
            </a:r>
          </a:p>
          <a:p>
            <a:pPr>
              <a:spcBef>
                <a:spcPts val="2400"/>
              </a:spcBef>
            </a:pPr>
            <a:r>
              <a:rPr lang="en-US" sz="2000" dirty="0"/>
              <a:t>Q Center, St. Charles, IL (USA)</a:t>
            </a:r>
            <a:br>
              <a:rPr lang="en-US" sz="2000" dirty="0"/>
            </a:br>
            <a:r>
              <a:rPr lang="en-US" sz="2000" dirty="0"/>
              <a:t>July 28 – August 9, 2019</a:t>
            </a:r>
          </a:p>
          <a:p>
            <a:pPr>
              <a:spcBef>
                <a:spcPts val="2400"/>
              </a:spcBef>
            </a:pPr>
            <a:endParaRPr lang="en-US" dirty="0"/>
          </a:p>
        </p:txBody>
      </p:sp>
    </p:spTree>
    <p:extLst>
      <p:ext uri="{BB962C8B-B14F-4D97-AF65-F5344CB8AC3E}">
        <p14:creationId xmlns:p14="http://schemas.microsoft.com/office/powerpoint/2010/main" val="41002779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F8550E-A12D-8844-B3AA-843E0E02B76E}"/>
              </a:ext>
            </a:extLst>
          </p:cNvPr>
          <p:cNvSpPr>
            <a:spLocks noGrp="1"/>
          </p:cNvSpPr>
          <p:nvPr>
            <p:ph type="title"/>
          </p:nvPr>
        </p:nvSpPr>
        <p:spPr/>
        <p:txBody>
          <a:bodyPr/>
          <a:lstStyle/>
          <a:p>
            <a:r>
              <a:rPr lang="en-US" dirty="0"/>
              <a:t>Participants</a:t>
            </a:r>
          </a:p>
        </p:txBody>
      </p:sp>
      <p:sp>
        <p:nvSpPr>
          <p:cNvPr id="3" name="Content Placeholder 2">
            <a:extLst>
              <a:ext uri="{FF2B5EF4-FFF2-40B4-BE49-F238E27FC236}">
                <a16:creationId xmlns:a16="http://schemas.microsoft.com/office/drawing/2014/main" id="{0E7A5CED-599D-314E-9F01-E8806914DCFD}"/>
              </a:ext>
            </a:extLst>
          </p:cNvPr>
          <p:cNvSpPr>
            <a:spLocks noGrp="1"/>
          </p:cNvSpPr>
          <p:nvPr>
            <p:ph idx="1"/>
          </p:nvPr>
        </p:nvSpPr>
        <p:spPr>
          <a:xfrm>
            <a:off x="365761" y="1406880"/>
            <a:ext cx="8802954" cy="4047778"/>
          </a:xfrm>
        </p:spPr>
        <p:txBody>
          <a:bodyPr/>
          <a:lstStyle/>
          <a:p>
            <a:pPr marL="0" indent="0">
              <a:buNone/>
            </a:pPr>
            <a:r>
              <a:rPr lang="en-US" dirty="0"/>
              <a:t>Requirements should capture viewpoints of different roles related to the development, maintenance, and use of the SW so that we discover more constraints &amp; identify problems early</a:t>
            </a:r>
          </a:p>
          <a:p>
            <a:pPr marL="0" indent="0">
              <a:buNone/>
            </a:pPr>
            <a:endParaRPr lang="en-US" dirty="0"/>
          </a:p>
          <a:p>
            <a:r>
              <a:rPr lang="en-US" dirty="0"/>
              <a:t>Domain experts can define need, limits, &amp; tolerances</a:t>
            </a:r>
          </a:p>
          <a:p>
            <a:r>
              <a:rPr lang="en-US" dirty="0"/>
              <a:t>Developers &amp; technical experts understand technical constraints</a:t>
            </a:r>
          </a:p>
          <a:p>
            <a:r>
              <a:rPr lang="en-US" dirty="0"/>
              <a:t>Users define interfaces</a:t>
            </a:r>
          </a:p>
          <a:p>
            <a:pPr marL="0" indent="0">
              <a:buNone/>
            </a:pPr>
            <a:endParaRPr lang="en-US" sz="2000" dirty="0"/>
          </a:p>
        </p:txBody>
      </p:sp>
    </p:spTree>
    <p:extLst>
      <p:ext uri="{BB962C8B-B14F-4D97-AF65-F5344CB8AC3E}">
        <p14:creationId xmlns:p14="http://schemas.microsoft.com/office/powerpoint/2010/main" val="11162416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F8550E-A12D-8844-B3AA-843E0E02B76E}"/>
              </a:ext>
            </a:extLst>
          </p:cNvPr>
          <p:cNvSpPr>
            <a:spLocks noGrp="1"/>
          </p:cNvSpPr>
          <p:nvPr>
            <p:ph type="title"/>
          </p:nvPr>
        </p:nvSpPr>
        <p:spPr/>
        <p:txBody>
          <a:bodyPr/>
          <a:lstStyle/>
          <a:p>
            <a:r>
              <a:rPr lang="en-US" dirty="0"/>
              <a:t>Example formal design workflow</a:t>
            </a:r>
          </a:p>
        </p:txBody>
      </p:sp>
      <p:sp>
        <p:nvSpPr>
          <p:cNvPr id="3" name="Content Placeholder 2">
            <a:extLst>
              <a:ext uri="{FF2B5EF4-FFF2-40B4-BE49-F238E27FC236}">
                <a16:creationId xmlns:a16="http://schemas.microsoft.com/office/drawing/2014/main" id="{0E7A5CED-599D-314E-9F01-E8806914DCFD}"/>
              </a:ext>
            </a:extLst>
          </p:cNvPr>
          <p:cNvSpPr>
            <a:spLocks noGrp="1"/>
          </p:cNvSpPr>
          <p:nvPr>
            <p:ph idx="1"/>
          </p:nvPr>
        </p:nvSpPr>
        <p:spPr>
          <a:xfrm>
            <a:off x="365761" y="1406880"/>
            <a:ext cx="10846882" cy="4047778"/>
          </a:xfrm>
        </p:spPr>
        <p:txBody>
          <a:bodyPr/>
          <a:lstStyle/>
          <a:p>
            <a:r>
              <a:rPr lang="en-US" dirty="0"/>
              <a:t>Science/Engineering Cases</a:t>
            </a:r>
          </a:p>
          <a:p>
            <a:r>
              <a:rPr lang="en-US" dirty="0"/>
              <a:t>Derive Requirements from S/E Cases</a:t>
            </a:r>
          </a:p>
          <a:p>
            <a:pPr lvl="1"/>
            <a:r>
              <a:rPr lang="en-US" dirty="0"/>
              <a:t>Requirement elicitation, specification, &amp; validation</a:t>
            </a:r>
          </a:p>
          <a:p>
            <a:pPr lvl="1"/>
            <a:r>
              <a:rPr lang="en-US" dirty="0"/>
              <a:t>Determine tests needed to confirm that requirements are satisfied</a:t>
            </a:r>
          </a:p>
          <a:p>
            <a:r>
              <a:rPr lang="en-US" dirty="0"/>
              <a:t>Convert Requirements into Design</a:t>
            </a:r>
          </a:p>
          <a:p>
            <a:pPr lvl="1"/>
            <a:r>
              <a:rPr lang="en-US" dirty="0"/>
              <a:t>Generate low-level technical specifications</a:t>
            </a:r>
          </a:p>
          <a:p>
            <a:pPr lvl="1"/>
            <a:r>
              <a:rPr lang="en-US" dirty="0"/>
              <a:t>Create design that satisfies specifications</a:t>
            </a:r>
          </a:p>
          <a:p>
            <a:r>
              <a:rPr lang="en-US" dirty="0"/>
              <a:t>Implement</a:t>
            </a:r>
          </a:p>
          <a:p>
            <a:r>
              <a:rPr lang="en-US" dirty="0"/>
              <a:t>Verification – did we satisfy the requirements?</a:t>
            </a:r>
          </a:p>
          <a:p>
            <a:r>
              <a:rPr lang="en-US" dirty="0"/>
              <a:t>Validation – do the requirements result in SW that has correct/useful results?</a:t>
            </a:r>
          </a:p>
          <a:p>
            <a:endParaRPr lang="en-US" dirty="0"/>
          </a:p>
          <a:p>
            <a:endParaRPr lang="en-US" dirty="0"/>
          </a:p>
          <a:p>
            <a:pPr marL="0" indent="0">
              <a:buNone/>
            </a:pPr>
            <a:endParaRPr lang="en-US" sz="2000" dirty="0"/>
          </a:p>
        </p:txBody>
      </p:sp>
    </p:spTree>
    <p:extLst>
      <p:ext uri="{BB962C8B-B14F-4D97-AF65-F5344CB8AC3E}">
        <p14:creationId xmlns:p14="http://schemas.microsoft.com/office/powerpoint/2010/main" val="4739030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F8550E-A12D-8844-B3AA-843E0E02B76E}"/>
              </a:ext>
            </a:extLst>
          </p:cNvPr>
          <p:cNvSpPr>
            <a:spLocks noGrp="1"/>
          </p:cNvSpPr>
          <p:nvPr>
            <p:ph type="title"/>
          </p:nvPr>
        </p:nvSpPr>
        <p:spPr/>
        <p:txBody>
          <a:bodyPr/>
          <a:lstStyle/>
          <a:p>
            <a:r>
              <a:rPr lang="en-US" dirty="0"/>
              <a:t>Example incremental &amp; iterative workflow</a:t>
            </a:r>
          </a:p>
        </p:txBody>
      </p:sp>
      <p:sp>
        <p:nvSpPr>
          <p:cNvPr id="3" name="Content Placeholder 2">
            <a:extLst>
              <a:ext uri="{FF2B5EF4-FFF2-40B4-BE49-F238E27FC236}">
                <a16:creationId xmlns:a16="http://schemas.microsoft.com/office/drawing/2014/main" id="{0E7A5CED-599D-314E-9F01-E8806914DCFD}"/>
              </a:ext>
            </a:extLst>
          </p:cNvPr>
          <p:cNvSpPr>
            <a:spLocks noGrp="1"/>
          </p:cNvSpPr>
          <p:nvPr>
            <p:ph idx="1"/>
          </p:nvPr>
        </p:nvSpPr>
        <p:spPr>
          <a:xfrm>
            <a:off x="365761" y="1406880"/>
            <a:ext cx="10430058" cy="4047778"/>
          </a:xfrm>
        </p:spPr>
        <p:txBody>
          <a:bodyPr/>
          <a:lstStyle/>
          <a:p>
            <a:pPr marL="0" indent="0">
              <a:buNone/>
            </a:pPr>
            <a:r>
              <a:rPr lang="en-US" dirty="0"/>
              <a:t>Incremental, iterative design repeatedly interleaves requirements analysis, design, implementation, &amp; verification.</a:t>
            </a:r>
          </a:p>
          <a:p>
            <a:pPr marL="0" indent="0">
              <a:buNone/>
            </a:pPr>
            <a:endParaRPr lang="en-US" sz="2000" dirty="0"/>
          </a:p>
          <a:p>
            <a:pPr marL="0" indent="0">
              <a:buNone/>
            </a:pPr>
            <a:r>
              <a:rPr lang="en-US" dirty="0"/>
              <a:t>Workflow for single increment</a:t>
            </a:r>
          </a:p>
          <a:p>
            <a:r>
              <a:rPr lang="en-US" dirty="0"/>
              <a:t>Requirement elicitation, specification, &amp; validation </a:t>
            </a:r>
          </a:p>
          <a:p>
            <a:r>
              <a:rPr lang="en-US" dirty="0"/>
              <a:t>Identify next necessary, high-priority tasks</a:t>
            </a:r>
          </a:p>
          <a:p>
            <a:r>
              <a:rPr lang="en-US" dirty="0"/>
              <a:t>Design, implement, and verify tasks</a:t>
            </a:r>
          </a:p>
          <a:p>
            <a:r>
              <a:rPr lang="en-US" dirty="0"/>
              <a:t>Simplify and improve code where possible to avoid degradation (refactor)</a:t>
            </a:r>
          </a:p>
          <a:p>
            <a:pPr marL="0" indent="0">
              <a:buNone/>
            </a:pPr>
            <a:endParaRPr lang="en-US" sz="2000" dirty="0"/>
          </a:p>
          <a:p>
            <a:endParaRPr lang="en-US" sz="2000" dirty="0"/>
          </a:p>
        </p:txBody>
      </p:sp>
    </p:spTree>
    <p:extLst>
      <p:ext uri="{BB962C8B-B14F-4D97-AF65-F5344CB8AC3E}">
        <p14:creationId xmlns:p14="http://schemas.microsoft.com/office/powerpoint/2010/main" val="9563316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F8550E-A12D-8844-B3AA-843E0E02B76E}"/>
              </a:ext>
            </a:extLst>
          </p:cNvPr>
          <p:cNvSpPr>
            <a:spLocks noGrp="1"/>
          </p:cNvSpPr>
          <p:nvPr>
            <p:ph type="title"/>
          </p:nvPr>
        </p:nvSpPr>
        <p:spPr/>
        <p:txBody>
          <a:bodyPr/>
          <a:lstStyle/>
          <a:p>
            <a:r>
              <a:rPr lang="en-US" dirty="0"/>
              <a:t>User stories</a:t>
            </a:r>
            <a:br>
              <a:rPr lang="en-US" dirty="0"/>
            </a:br>
            <a:r>
              <a:rPr lang="en-US" sz="2400" dirty="0">
                <a:solidFill>
                  <a:schemeClr val="accent3">
                    <a:lumMod val="75000"/>
                  </a:schemeClr>
                </a:solidFill>
              </a:rPr>
              <a:t>A form of requirement elicitation</a:t>
            </a:r>
            <a:br>
              <a:rPr lang="en-US" dirty="0"/>
            </a:br>
            <a:endParaRPr lang="en-US" dirty="0"/>
          </a:p>
        </p:txBody>
      </p:sp>
      <p:sp>
        <p:nvSpPr>
          <p:cNvPr id="3" name="Content Placeholder 2">
            <a:extLst>
              <a:ext uri="{FF2B5EF4-FFF2-40B4-BE49-F238E27FC236}">
                <a16:creationId xmlns:a16="http://schemas.microsoft.com/office/drawing/2014/main" id="{0E7A5CED-599D-314E-9F01-E8806914DCFD}"/>
              </a:ext>
            </a:extLst>
          </p:cNvPr>
          <p:cNvSpPr>
            <a:spLocks noGrp="1"/>
          </p:cNvSpPr>
          <p:nvPr>
            <p:ph idx="1"/>
          </p:nvPr>
        </p:nvSpPr>
        <p:spPr>
          <a:xfrm>
            <a:off x="365761" y="1751651"/>
            <a:ext cx="10292246" cy="4047778"/>
          </a:xfrm>
        </p:spPr>
        <p:txBody>
          <a:bodyPr/>
          <a:lstStyle/>
          <a:p>
            <a:pPr marL="0" indent="0">
              <a:buNone/>
            </a:pPr>
            <a:r>
              <a:rPr lang="en-US" dirty="0"/>
              <a:t>As a …, I would like … so that ….</a:t>
            </a:r>
          </a:p>
          <a:p>
            <a:pPr marL="0" indent="0">
              <a:buNone/>
            </a:pPr>
            <a:endParaRPr lang="en-US" dirty="0"/>
          </a:p>
          <a:p>
            <a:pPr marL="0" indent="0">
              <a:buNone/>
            </a:pPr>
            <a:r>
              <a:rPr lang="en-US" dirty="0"/>
              <a:t>These statements</a:t>
            </a:r>
          </a:p>
          <a:p>
            <a:r>
              <a:rPr lang="en-US" dirty="0"/>
              <a:t>express what needs to be done or a constraint on what we can do and</a:t>
            </a:r>
          </a:p>
          <a:p>
            <a:r>
              <a:rPr lang="en-US" dirty="0"/>
              <a:t>encapsulate the reasons why the need or constraint should be considered.</a:t>
            </a:r>
            <a:br>
              <a:rPr lang="en-US" dirty="0"/>
            </a:br>
            <a:endParaRPr lang="en-US" dirty="0"/>
          </a:p>
          <a:p>
            <a:pPr marL="0" indent="0">
              <a:buNone/>
            </a:pPr>
            <a:r>
              <a:rPr lang="en-US" dirty="0"/>
              <a:t>User stories should start a discussion that concludes with requirements and possibly tasks to start work.</a:t>
            </a:r>
          </a:p>
          <a:p>
            <a:pPr marL="0" indent="0">
              <a:buNone/>
            </a:pPr>
            <a:endParaRPr lang="en-US" sz="2000" dirty="0"/>
          </a:p>
        </p:txBody>
      </p:sp>
    </p:spTree>
    <p:extLst>
      <p:ext uri="{BB962C8B-B14F-4D97-AF65-F5344CB8AC3E}">
        <p14:creationId xmlns:p14="http://schemas.microsoft.com/office/powerpoint/2010/main" val="28435895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F8550E-A12D-8844-B3AA-843E0E02B76E}"/>
              </a:ext>
            </a:extLst>
          </p:cNvPr>
          <p:cNvSpPr>
            <a:spLocks noGrp="1"/>
          </p:cNvSpPr>
          <p:nvPr>
            <p:ph type="title"/>
          </p:nvPr>
        </p:nvSpPr>
        <p:spPr/>
        <p:txBody>
          <a:bodyPr/>
          <a:lstStyle/>
          <a:p>
            <a:r>
              <a:rPr lang="en-US" dirty="0"/>
              <a:t>Elicitation &amp; specification</a:t>
            </a:r>
          </a:p>
        </p:txBody>
      </p:sp>
      <p:sp>
        <p:nvSpPr>
          <p:cNvPr id="3" name="Content Placeholder 2">
            <a:extLst>
              <a:ext uri="{FF2B5EF4-FFF2-40B4-BE49-F238E27FC236}">
                <a16:creationId xmlns:a16="http://schemas.microsoft.com/office/drawing/2014/main" id="{0E7A5CED-599D-314E-9F01-E8806914DCFD}"/>
              </a:ext>
            </a:extLst>
          </p:cNvPr>
          <p:cNvSpPr>
            <a:spLocks noGrp="1"/>
          </p:cNvSpPr>
          <p:nvPr>
            <p:ph idx="1"/>
          </p:nvPr>
        </p:nvSpPr>
        <p:spPr>
          <a:xfrm>
            <a:off x="365761" y="1286960"/>
            <a:ext cx="9048062" cy="4047778"/>
          </a:xfrm>
        </p:spPr>
        <p:txBody>
          <a:bodyPr/>
          <a:lstStyle/>
          <a:p>
            <a:pPr marL="0" indent="0">
              <a:buNone/>
            </a:pPr>
            <a:r>
              <a:rPr lang="en-US" dirty="0">
                <a:solidFill>
                  <a:schemeClr val="accent3">
                    <a:lumMod val="75000"/>
                  </a:schemeClr>
                </a:solidFill>
              </a:rPr>
              <a:t>As a user of the SW, I would like the storage of data to make good use of HPC resources and to leverage pre-existing libraries for reading data so that my simulations run in less time and time to results is reduced.</a:t>
            </a:r>
          </a:p>
          <a:p>
            <a:pPr marL="0" indent="0">
              <a:buNone/>
            </a:pPr>
            <a:endParaRPr lang="en-US" dirty="0"/>
          </a:p>
        </p:txBody>
      </p:sp>
      <p:sp>
        <p:nvSpPr>
          <p:cNvPr id="4" name="TextBox 3">
            <a:extLst>
              <a:ext uri="{FF2B5EF4-FFF2-40B4-BE49-F238E27FC236}">
                <a16:creationId xmlns:a16="http://schemas.microsoft.com/office/drawing/2014/main" id="{7106A5E6-AD08-A04F-A911-A75DC5347265}"/>
              </a:ext>
            </a:extLst>
          </p:cNvPr>
          <p:cNvSpPr txBox="1"/>
          <p:nvPr/>
        </p:nvSpPr>
        <p:spPr>
          <a:xfrm>
            <a:off x="365761" y="2851817"/>
            <a:ext cx="11161676" cy="3841052"/>
          </a:xfrm>
          <a:prstGeom prst="rect">
            <a:avLst/>
          </a:prstGeom>
          <a:noFill/>
        </p:spPr>
        <p:txBody>
          <a:bodyPr wrap="square" lIns="118872" tIns="91440" rIns="118872" bIns="91440" rtlCol="0" anchor="ctr" anchorCtr="0">
            <a:spAutoFit/>
          </a:bodyPr>
          <a:lstStyle/>
          <a:p>
            <a:pPr marL="0" indent="0">
              <a:buNone/>
            </a:pPr>
            <a:r>
              <a:rPr lang="en-US" sz="2400" b="1" dirty="0"/>
              <a:t>V1</a:t>
            </a:r>
            <a:r>
              <a:rPr lang="en-US" sz="2400" dirty="0"/>
              <a:t>: The SW shall record simulation results, configuration values, hardware information, and telemetry via a parallel IO library and using a standard file format.</a:t>
            </a:r>
          </a:p>
          <a:p>
            <a:pPr marL="0" indent="0">
              <a:buNone/>
            </a:pPr>
            <a:r>
              <a:rPr lang="en-US" sz="2400" b="1" dirty="0"/>
              <a:t>V2</a:t>
            </a:r>
            <a:r>
              <a:rPr lang="en-US" sz="2400" dirty="0"/>
              <a:t>: The SW shall record simulation results, configuration values, hardware information, and telemetry via a parallel IO library and using a file format that is included in python, R, MATLAB, and C/C++.</a:t>
            </a:r>
          </a:p>
          <a:p>
            <a:pPr marL="0" indent="0">
              <a:buNone/>
            </a:pPr>
            <a:r>
              <a:rPr lang="en-US" sz="2400" b="1" dirty="0"/>
              <a:t>V3</a:t>
            </a:r>
            <a:r>
              <a:rPr lang="en-US" sz="2400" dirty="0"/>
              <a:t>: The SW shall record simulation results, configuration values, hardware information, and telemetry via parallel IO library XYZ v1.2.3 or greater.</a:t>
            </a:r>
          </a:p>
          <a:p>
            <a:pPr marL="0" indent="0">
              <a:buNone/>
            </a:pPr>
            <a:endParaRPr lang="en-US" sz="2400" dirty="0"/>
          </a:p>
          <a:p>
            <a:pPr algn="l">
              <a:lnSpc>
                <a:spcPct val="90000"/>
              </a:lnSpc>
            </a:pPr>
            <a:endParaRPr lang="en-US" sz="2400" dirty="0"/>
          </a:p>
        </p:txBody>
      </p:sp>
    </p:spTree>
    <p:extLst>
      <p:ext uri="{BB962C8B-B14F-4D97-AF65-F5344CB8AC3E}">
        <p14:creationId xmlns:p14="http://schemas.microsoft.com/office/powerpoint/2010/main" val="7158014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F8550E-A12D-8844-B3AA-843E0E02B76E}"/>
              </a:ext>
            </a:extLst>
          </p:cNvPr>
          <p:cNvSpPr>
            <a:spLocks noGrp="1"/>
          </p:cNvSpPr>
          <p:nvPr>
            <p:ph type="title"/>
          </p:nvPr>
        </p:nvSpPr>
        <p:spPr/>
        <p:txBody>
          <a:bodyPr/>
          <a:lstStyle/>
          <a:p>
            <a:r>
              <a:rPr lang="en-US" dirty="0"/>
              <a:t>Iteration &amp; prototyping</a:t>
            </a:r>
            <a:br>
              <a:rPr lang="en-US" dirty="0"/>
            </a:br>
            <a:r>
              <a:rPr lang="en-US" sz="2400" dirty="0">
                <a:solidFill>
                  <a:schemeClr val="accent3">
                    <a:lumMod val="75000"/>
                  </a:schemeClr>
                </a:solidFill>
              </a:rPr>
              <a:t>Requirements require refining</a:t>
            </a:r>
            <a:br>
              <a:rPr lang="en-US" dirty="0"/>
            </a:br>
            <a:endParaRPr lang="en-US" dirty="0"/>
          </a:p>
        </p:txBody>
      </p:sp>
      <p:grpSp>
        <p:nvGrpSpPr>
          <p:cNvPr id="8" name="Group 7">
            <a:extLst>
              <a:ext uri="{FF2B5EF4-FFF2-40B4-BE49-F238E27FC236}">
                <a16:creationId xmlns:a16="http://schemas.microsoft.com/office/drawing/2014/main" id="{1107C0F6-BBB3-714E-85B5-112AFC5BB206}"/>
              </a:ext>
            </a:extLst>
          </p:cNvPr>
          <p:cNvGrpSpPr/>
          <p:nvPr/>
        </p:nvGrpSpPr>
        <p:grpSpPr>
          <a:xfrm>
            <a:off x="562130" y="1227560"/>
            <a:ext cx="5435788" cy="4942012"/>
            <a:chOff x="172390" y="1227560"/>
            <a:chExt cx="5435788" cy="4942012"/>
          </a:xfrm>
        </p:grpSpPr>
        <p:sp>
          <p:nvSpPr>
            <p:cNvPr id="4" name="TextBox 3">
              <a:extLst>
                <a:ext uri="{FF2B5EF4-FFF2-40B4-BE49-F238E27FC236}">
                  <a16:creationId xmlns:a16="http://schemas.microsoft.com/office/drawing/2014/main" id="{296AB132-138A-D24F-AF3B-B8E9F9DADEEF}"/>
                </a:ext>
              </a:extLst>
            </p:cNvPr>
            <p:cNvSpPr txBox="1"/>
            <p:nvPr/>
          </p:nvSpPr>
          <p:spPr>
            <a:xfrm>
              <a:off x="1972758" y="1227560"/>
              <a:ext cx="1218603" cy="276999"/>
            </a:xfrm>
            <a:prstGeom prst="rect">
              <a:avLst/>
            </a:prstGeom>
            <a:noFill/>
          </p:spPr>
          <p:txBody>
            <a:bodyPr wrap="none" rtlCol="0">
              <a:spAutoFit/>
            </a:bodyPr>
            <a:lstStyle/>
            <a:p>
              <a:r>
                <a:rPr lang="en-US" sz="1200" b="1" dirty="0"/>
                <a:t>Larger/Formal</a:t>
              </a:r>
            </a:p>
          </p:txBody>
        </p:sp>
        <p:pic>
          <p:nvPicPr>
            <p:cNvPr id="6" name="Picture 5">
              <a:extLst>
                <a:ext uri="{FF2B5EF4-FFF2-40B4-BE49-F238E27FC236}">
                  <a16:creationId xmlns:a16="http://schemas.microsoft.com/office/drawing/2014/main" id="{927FB714-A49E-C84D-A907-A76C9ADDDAEC}"/>
                </a:ext>
              </a:extLst>
            </p:cNvPr>
            <p:cNvPicPr>
              <a:picLocks noChangeAspect="1"/>
            </p:cNvPicPr>
            <p:nvPr/>
          </p:nvPicPr>
          <p:blipFill>
            <a:blip r:embed="rId3"/>
            <a:stretch>
              <a:fillRect/>
            </a:stretch>
          </p:blipFill>
          <p:spPr>
            <a:xfrm>
              <a:off x="172390" y="1488303"/>
              <a:ext cx="5435788" cy="4681269"/>
            </a:xfrm>
            <a:prstGeom prst="rect">
              <a:avLst/>
            </a:prstGeom>
          </p:spPr>
        </p:pic>
      </p:grpSp>
      <p:grpSp>
        <p:nvGrpSpPr>
          <p:cNvPr id="9" name="Group 8">
            <a:extLst>
              <a:ext uri="{FF2B5EF4-FFF2-40B4-BE49-F238E27FC236}">
                <a16:creationId xmlns:a16="http://schemas.microsoft.com/office/drawing/2014/main" id="{E21F9F73-CA66-4D4D-9B5B-F71C13649E50}"/>
              </a:ext>
            </a:extLst>
          </p:cNvPr>
          <p:cNvGrpSpPr/>
          <p:nvPr/>
        </p:nvGrpSpPr>
        <p:grpSpPr>
          <a:xfrm>
            <a:off x="6368207" y="1211304"/>
            <a:ext cx="5489010" cy="4958268"/>
            <a:chOff x="6128367" y="1211304"/>
            <a:chExt cx="5489010" cy="4958268"/>
          </a:xfrm>
        </p:grpSpPr>
        <p:sp>
          <p:nvSpPr>
            <p:cNvPr id="5" name="TextBox 4">
              <a:extLst>
                <a:ext uri="{FF2B5EF4-FFF2-40B4-BE49-F238E27FC236}">
                  <a16:creationId xmlns:a16="http://schemas.microsoft.com/office/drawing/2014/main" id="{79178CA8-3185-DF45-81DF-0DFA6ED81C10}"/>
                </a:ext>
              </a:extLst>
            </p:cNvPr>
            <p:cNvSpPr txBox="1"/>
            <p:nvPr/>
          </p:nvSpPr>
          <p:spPr>
            <a:xfrm>
              <a:off x="7726690" y="1211304"/>
              <a:ext cx="1636987" cy="276999"/>
            </a:xfrm>
            <a:prstGeom prst="rect">
              <a:avLst/>
            </a:prstGeom>
            <a:noFill/>
          </p:spPr>
          <p:txBody>
            <a:bodyPr wrap="none" rtlCol="0">
              <a:spAutoFit/>
            </a:bodyPr>
            <a:lstStyle/>
            <a:p>
              <a:r>
                <a:rPr lang="en-US" sz="1200" b="1" dirty="0"/>
                <a:t>Smaller/Exploratory</a:t>
              </a:r>
            </a:p>
          </p:txBody>
        </p:sp>
        <p:pic>
          <p:nvPicPr>
            <p:cNvPr id="7" name="Picture 6">
              <a:extLst>
                <a:ext uri="{FF2B5EF4-FFF2-40B4-BE49-F238E27FC236}">
                  <a16:creationId xmlns:a16="http://schemas.microsoft.com/office/drawing/2014/main" id="{9D14B63D-643B-4146-86E6-BB3FAB0D75DD}"/>
                </a:ext>
              </a:extLst>
            </p:cNvPr>
            <p:cNvPicPr>
              <a:picLocks noChangeAspect="1"/>
            </p:cNvPicPr>
            <p:nvPr/>
          </p:nvPicPr>
          <p:blipFill>
            <a:blip r:embed="rId4"/>
            <a:stretch>
              <a:fillRect/>
            </a:stretch>
          </p:blipFill>
          <p:spPr>
            <a:xfrm>
              <a:off x="6128367" y="1472874"/>
              <a:ext cx="5489010" cy="4696698"/>
            </a:xfrm>
            <a:prstGeom prst="rect">
              <a:avLst/>
            </a:prstGeom>
          </p:spPr>
        </p:pic>
      </p:grpSp>
    </p:spTree>
    <p:extLst>
      <p:ext uri="{BB962C8B-B14F-4D97-AF65-F5344CB8AC3E}">
        <p14:creationId xmlns:p14="http://schemas.microsoft.com/office/powerpoint/2010/main" val="3025634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F8550E-A12D-8844-B3AA-843E0E02B76E}"/>
              </a:ext>
            </a:extLst>
          </p:cNvPr>
          <p:cNvSpPr>
            <a:spLocks noGrp="1"/>
          </p:cNvSpPr>
          <p:nvPr>
            <p:ph type="title"/>
          </p:nvPr>
        </p:nvSpPr>
        <p:spPr/>
        <p:txBody>
          <a:bodyPr/>
          <a:lstStyle/>
          <a:p>
            <a:r>
              <a:rPr lang="en-US" dirty="0"/>
              <a:t>Documentation</a:t>
            </a:r>
            <a:br>
              <a:rPr lang="en-US" dirty="0"/>
            </a:br>
            <a:r>
              <a:rPr lang="en-US" sz="2400" dirty="0">
                <a:solidFill>
                  <a:schemeClr val="accent3">
                    <a:lumMod val="75000"/>
                  </a:schemeClr>
                </a:solidFill>
              </a:rPr>
              <a:t>Requirements Management</a:t>
            </a:r>
            <a:br>
              <a:rPr lang="en-US" dirty="0"/>
            </a:br>
            <a:endParaRPr lang="en-US" dirty="0"/>
          </a:p>
        </p:txBody>
      </p:sp>
      <p:sp>
        <p:nvSpPr>
          <p:cNvPr id="3" name="Content Placeholder 2">
            <a:extLst>
              <a:ext uri="{FF2B5EF4-FFF2-40B4-BE49-F238E27FC236}">
                <a16:creationId xmlns:a16="http://schemas.microsoft.com/office/drawing/2014/main" id="{0E7A5CED-599D-314E-9F01-E8806914DCFD}"/>
              </a:ext>
            </a:extLst>
          </p:cNvPr>
          <p:cNvSpPr>
            <a:spLocks noGrp="1"/>
          </p:cNvSpPr>
          <p:nvPr>
            <p:ph idx="1"/>
          </p:nvPr>
        </p:nvSpPr>
        <p:spPr>
          <a:xfrm>
            <a:off x="365760" y="1690963"/>
            <a:ext cx="8802954" cy="4047778"/>
          </a:xfrm>
        </p:spPr>
        <p:txBody>
          <a:bodyPr/>
          <a:lstStyle/>
          <a:p>
            <a:r>
              <a:rPr lang="en-US" dirty="0"/>
              <a:t>Documents should be clear, readable by many, &amp; living</a:t>
            </a:r>
          </a:p>
          <a:p>
            <a:r>
              <a:rPr lang="en-US" dirty="0"/>
              <a:t>Documentation maintenance should be easy &amp; simple</a:t>
            </a:r>
          </a:p>
          <a:p>
            <a:r>
              <a:rPr lang="en-US" dirty="0"/>
              <a:t>Design-by-contract requirements &amp; motivation can be comments and inline documentation</a:t>
            </a:r>
          </a:p>
          <a:p>
            <a:r>
              <a:rPr lang="en-US" dirty="0"/>
              <a:t>Should high-level or system-level requirements </a:t>
            </a:r>
          </a:p>
          <a:p>
            <a:pPr lvl="1"/>
            <a:r>
              <a:rPr lang="en-US" dirty="0"/>
              <a:t>Go into dedicated document?</a:t>
            </a:r>
          </a:p>
          <a:p>
            <a:pPr lvl="1"/>
            <a:r>
              <a:rPr lang="en-US" dirty="0"/>
              <a:t>Be included in the developer’s guide or adapted for user guide?</a:t>
            </a:r>
          </a:p>
          <a:p>
            <a:pPr lvl="1"/>
            <a:r>
              <a:rPr lang="en-US" dirty="0"/>
              <a:t>Be a history of static requirements documents?</a:t>
            </a:r>
          </a:p>
          <a:p>
            <a:pPr lvl="1"/>
            <a:r>
              <a:rPr lang="en-US" dirty="0"/>
              <a:t>Be encoded in system-level test cases?</a:t>
            </a:r>
          </a:p>
          <a:p>
            <a:pPr marL="0" indent="0">
              <a:buNone/>
            </a:pPr>
            <a:endParaRPr lang="en-US" sz="2000" dirty="0"/>
          </a:p>
        </p:txBody>
      </p:sp>
    </p:spTree>
    <p:extLst>
      <p:ext uri="{BB962C8B-B14F-4D97-AF65-F5344CB8AC3E}">
        <p14:creationId xmlns:p14="http://schemas.microsoft.com/office/powerpoint/2010/main" val="10707251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F8550E-A12D-8844-B3AA-843E0E02B76E}"/>
              </a:ext>
            </a:extLst>
          </p:cNvPr>
          <p:cNvSpPr>
            <a:spLocks noGrp="1"/>
          </p:cNvSpPr>
          <p:nvPr>
            <p:ph type="title"/>
          </p:nvPr>
        </p:nvSpPr>
        <p:spPr/>
        <p:txBody>
          <a:bodyPr/>
          <a:lstStyle/>
          <a:p>
            <a:r>
              <a:rPr lang="en-US" dirty="0"/>
              <a:t>Are requirements for CSEM?</a:t>
            </a:r>
            <a:br>
              <a:rPr lang="en-US" dirty="0"/>
            </a:br>
            <a:r>
              <a:rPr lang="en-US" sz="2400" dirty="0">
                <a:solidFill>
                  <a:schemeClr val="accent3">
                    <a:lumMod val="75000"/>
                  </a:schemeClr>
                </a:solidFill>
              </a:rPr>
              <a:t>The Bad &amp; Ugly</a:t>
            </a:r>
            <a:br>
              <a:rPr lang="en-US" dirty="0"/>
            </a:br>
            <a:endParaRPr lang="en-US" dirty="0"/>
          </a:p>
        </p:txBody>
      </p:sp>
      <p:sp>
        <p:nvSpPr>
          <p:cNvPr id="3" name="Content Placeholder 2">
            <a:extLst>
              <a:ext uri="{FF2B5EF4-FFF2-40B4-BE49-F238E27FC236}">
                <a16:creationId xmlns:a16="http://schemas.microsoft.com/office/drawing/2014/main" id="{0E7A5CED-599D-314E-9F01-E8806914DCFD}"/>
              </a:ext>
            </a:extLst>
          </p:cNvPr>
          <p:cNvSpPr>
            <a:spLocks noGrp="1"/>
          </p:cNvSpPr>
          <p:nvPr>
            <p:ph idx="1"/>
          </p:nvPr>
        </p:nvSpPr>
        <p:spPr>
          <a:xfrm>
            <a:off x="365761" y="1406880"/>
            <a:ext cx="8802954" cy="4047778"/>
          </a:xfrm>
        </p:spPr>
        <p:txBody>
          <a:bodyPr/>
          <a:lstStyle/>
          <a:p>
            <a:r>
              <a:rPr lang="en-US" dirty="0"/>
              <a:t>Can be challenging and frustrating</a:t>
            </a:r>
          </a:p>
          <a:p>
            <a:r>
              <a:rPr lang="en-US" dirty="0"/>
              <a:t>Can be seen as impediment to immediate progress</a:t>
            </a:r>
          </a:p>
          <a:p>
            <a:r>
              <a:rPr lang="en-US" dirty="0"/>
              <a:t>Requirements change</a:t>
            </a:r>
          </a:p>
          <a:p>
            <a:pPr lvl="1"/>
            <a:r>
              <a:rPr lang="en-US" dirty="0"/>
              <a:t>Due to changing environment</a:t>
            </a:r>
          </a:p>
          <a:p>
            <a:pPr lvl="1"/>
            <a:r>
              <a:rPr lang="en-US" dirty="0"/>
              <a:t>Due to improved understanding</a:t>
            </a:r>
          </a:p>
          <a:p>
            <a:r>
              <a:rPr lang="en-US" dirty="0"/>
              <a:t>Hard to know when enough is enough</a:t>
            </a:r>
          </a:p>
          <a:p>
            <a:pPr marL="0" indent="0">
              <a:buNone/>
            </a:pPr>
            <a:endParaRPr lang="en-US" dirty="0"/>
          </a:p>
          <a:p>
            <a:pPr marL="0" indent="0">
              <a:buNone/>
            </a:pPr>
            <a:endParaRPr lang="en-US" sz="2000" dirty="0"/>
          </a:p>
        </p:txBody>
      </p:sp>
    </p:spTree>
    <p:extLst>
      <p:ext uri="{BB962C8B-B14F-4D97-AF65-F5344CB8AC3E}">
        <p14:creationId xmlns:p14="http://schemas.microsoft.com/office/powerpoint/2010/main" val="9215398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F8550E-A12D-8844-B3AA-843E0E02B76E}"/>
              </a:ext>
            </a:extLst>
          </p:cNvPr>
          <p:cNvSpPr>
            <a:spLocks noGrp="1"/>
          </p:cNvSpPr>
          <p:nvPr>
            <p:ph type="title"/>
          </p:nvPr>
        </p:nvSpPr>
        <p:spPr/>
        <p:txBody>
          <a:bodyPr/>
          <a:lstStyle/>
          <a:p>
            <a:r>
              <a:rPr lang="en-US" dirty="0"/>
              <a:t>Are requirements for CSEM?</a:t>
            </a:r>
            <a:br>
              <a:rPr lang="en-US" dirty="0"/>
            </a:br>
            <a:r>
              <a:rPr lang="en-US" sz="2400" dirty="0">
                <a:solidFill>
                  <a:schemeClr val="accent3">
                    <a:lumMod val="75000"/>
                  </a:schemeClr>
                </a:solidFill>
              </a:rPr>
              <a:t>The Good</a:t>
            </a:r>
            <a:br>
              <a:rPr lang="en-US" dirty="0"/>
            </a:br>
            <a:endParaRPr lang="en-US" dirty="0"/>
          </a:p>
        </p:txBody>
      </p:sp>
      <p:sp>
        <p:nvSpPr>
          <p:cNvPr id="3" name="Content Placeholder 2">
            <a:extLst>
              <a:ext uri="{FF2B5EF4-FFF2-40B4-BE49-F238E27FC236}">
                <a16:creationId xmlns:a16="http://schemas.microsoft.com/office/drawing/2014/main" id="{0E7A5CED-599D-314E-9F01-E8806914DCFD}"/>
              </a:ext>
            </a:extLst>
          </p:cNvPr>
          <p:cNvSpPr>
            <a:spLocks noGrp="1"/>
          </p:cNvSpPr>
          <p:nvPr>
            <p:ph idx="1"/>
          </p:nvPr>
        </p:nvSpPr>
        <p:spPr>
          <a:xfrm>
            <a:off x="365760" y="1406880"/>
            <a:ext cx="11034330" cy="4047778"/>
          </a:xfrm>
        </p:spPr>
        <p:txBody>
          <a:bodyPr/>
          <a:lstStyle/>
          <a:p>
            <a:r>
              <a:rPr lang="en-US" dirty="0"/>
              <a:t>Achieve a clear &amp; shared understanding of what needs to be done, </a:t>
            </a:r>
          </a:p>
          <a:p>
            <a:r>
              <a:rPr lang="en-US" dirty="0"/>
              <a:t>Arrive at definitions &amp; concepts that are understood by all,</a:t>
            </a:r>
          </a:p>
          <a:p>
            <a:r>
              <a:rPr lang="en-US" dirty="0"/>
              <a:t>Bring out in the open ideas that seem obvious to some and usually go unstated,</a:t>
            </a:r>
          </a:p>
          <a:p>
            <a:r>
              <a:rPr lang="en-US" dirty="0"/>
              <a:t>Bridge differences between disciplines &amp; levels of expertise,</a:t>
            </a:r>
          </a:p>
          <a:p>
            <a:r>
              <a:rPr lang="en-US" dirty="0"/>
              <a:t>Discover constraints/problems early,</a:t>
            </a:r>
          </a:p>
          <a:p>
            <a:r>
              <a:rPr lang="en-US" dirty="0"/>
              <a:t>Link requirements with verification,</a:t>
            </a:r>
          </a:p>
          <a:p>
            <a:r>
              <a:rPr lang="en-US" dirty="0"/>
              <a:t>Build a team where members feel like an important part of the process, and</a:t>
            </a:r>
          </a:p>
          <a:p>
            <a:r>
              <a:rPr lang="en-US" dirty="0"/>
              <a:t>Arrive at idea of SW architecture through structuring/grouping requirements.</a:t>
            </a:r>
          </a:p>
          <a:p>
            <a:pPr marL="0" indent="0">
              <a:buNone/>
            </a:pPr>
            <a:endParaRPr lang="en-US" sz="2000" dirty="0"/>
          </a:p>
        </p:txBody>
      </p:sp>
    </p:spTree>
    <p:extLst>
      <p:ext uri="{BB962C8B-B14F-4D97-AF65-F5344CB8AC3E}">
        <p14:creationId xmlns:p14="http://schemas.microsoft.com/office/powerpoint/2010/main" val="32404430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1B7470-4F0E-3F4E-888B-1E20DC7C079E}"/>
              </a:ext>
            </a:extLst>
          </p:cNvPr>
          <p:cNvSpPr>
            <a:spLocks noGrp="1"/>
          </p:cNvSpPr>
          <p:nvPr>
            <p:ph type="title"/>
          </p:nvPr>
        </p:nvSpPr>
        <p:spPr/>
        <p:txBody>
          <a:bodyPr/>
          <a:lstStyle/>
          <a:p>
            <a:r>
              <a:rPr lang="en-US" dirty="0"/>
              <a:t>Formal vs. exploratory</a:t>
            </a:r>
            <a:br>
              <a:rPr lang="en-US" dirty="0"/>
            </a:br>
            <a:endParaRPr lang="en-US" dirty="0"/>
          </a:p>
        </p:txBody>
      </p:sp>
      <p:sp>
        <p:nvSpPr>
          <p:cNvPr id="3" name="Content Placeholder 2">
            <a:extLst>
              <a:ext uri="{FF2B5EF4-FFF2-40B4-BE49-F238E27FC236}">
                <a16:creationId xmlns:a16="http://schemas.microsoft.com/office/drawing/2014/main" id="{30D6367F-87BD-2140-9A65-7BCF43BB6151}"/>
              </a:ext>
            </a:extLst>
          </p:cNvPr>
          <p:cNvSpPr>
            <a:spLocks noGrp="1"/>
          </p:cNvSpPr>
          <p:nvPr>
            <p:ph idx="1"/>
          </p:nvPr>
        </p:nvSpPr>
        <p:spPr>
          <a:xfrm>
            <a:off x="365760" y="1018423"/>
            <a:ext cx="5795197" cy="4047778"/>
          </a:xfrm>
        </p:spPr>
        <p:txBody>
          <a:bodyPr/>
          <a:lstStyle/>
          <a:p>
            <a:pPr marL="0" indent="0">
              <a:buNone/>
            </a:pPr>
            <a:r>
              <a:rPr lang="en-US" b="1" dirty="0"/>
              <a:t>Plan-based development</a:t>
            </a:r>
          </a:p>
          <a:p>
            <a:r>
              <a:rPr lang="en-US" dirty="0"/>
              <a:t>Upfront design efforts</a:t>
            </a:r>
          </a:p>
          <a:p>
            <a:r>
              <a:rPr lang="en-US" dirty="0"/>
              <a:t>Clear understanding of needs &amp; goals</a:t>
            </a:r>
          </a:p>
          <a:p>
            <a:r>
              <a:rPr lang="en-US" dirty="0"/>
              <a:t>Can be formal, structured, &amp; rigid</a:t>
            </a:r>
          </a:p>
          <a:p>
            <a:r>
              <a:rPr lang="en-US" dirty="0"/>
              <a:t>Can be slower due to overhead</a:t>
            </a:r>
          </a:p>
          <a:p>
            <a:r>
              <a:rPr lang="en-US" dirty="0"/>
              <a:t>Can produce “useless” outputs</a:t>
            </a:r>
          </a:p>
          <a:p>
            <a:r>
              <a:rPr lang="en-US" dirty="0"/>
              <a:t>Could be helpful if</a:t>
            </a:r>
          </a:p>
          <a:p>
            <a:pPr lvl="1"/>
            <a:r>
              <a:rPr lang="en-US" dirty="0"/>
              <a:t>Team is large or interdisciplinary</a:t>
            </a:r>
          </a:p>
          <a:p>
            <a:pPr lvl="1"/>
            <a:r>
              <a:rPr lang="en-US" dirty="0"/>
              <a:t>Members lack domain expertise or have different levels of experience</a:t>
            </a:r>
          </a:p>
          <a:p>
            <a:pPr lvl="1"/>
            <a:r>
              <a:rPr lang="en-US" dirty="0"/>
              <a:t>Team has high turnover</a:t>
            </a:r>
          </a:p>
          <a:p>
            <a:pPr lvl="1"/>
            <a:r>
              <a:rPr lang="en-US" dirty="0"/>
              <a:t>SW is large, mission-critical, or long lifetime</a:t>
            </a:r>
          </a:p>
        </p:txBody>
      </p:sp>
      <p:sp>
        <p:nvSpPr>
          <p:cNvPr id="4" name="Content Placeholder 2">
            <a:extLst>
              <a:ext uri="{FF2B5EF4-FFF2-40B4-BE49-F238E27FC236}">
                <a16:creationId xmlns:a16="http://schemas.microsoft.com/office/drawing/2014/main" id="{8BBFC06E-F63C-BA4D-B848-76E0AD597D49}"/>
              </a:ext>
            </a:extLst>
          </p:cNvPr>
          <p:cNvSpPr txBox="1">
            <a:spLocks/>
          </p:cNvSpPr>
          <p:nvPr/>
        </p:nvSpPr>
        <p:spPr bwMode="auto">
          <a:xfrm>
            <a:off x="6393628" y="1018423"/>
            <a:ext cx="5344605" cy="4047778"/>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Arial" panose="020B0604020202020204" pitchFamily="34" charset="0"/>
                <a:ea typeface="+mn-ea"/>
                <a:cs typeface="Arial" panose="020B0604020202020204" pitchFamily="34" charset="0"/>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Arial" panose="020B0604020202020204" pitchFamily="34" charset="0"/>
                <a:ea typeface="+mn-ea"/>
                <a:cs typeface="Arial" panose="020B0604020202020204" pitchFamily="34" charset="0"/>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Arial" panose="020B0604020202020204" pitchFamily="34" charset="0"/>
                <a:ea typeface="+mn-ea"/>
                <a:cs typeface="Arial" panose="020B0604020202020204" pitchFamily="34" charset="0"/>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Arial" panose="020B0604020202020204" pitchFamily="34" charset="0"/>
                <a:ea typeface="+mn-ea"/>
                <a:cs typeface="Arial" panose="020B0604020202020204" pitchFamily="34" charset="0"/>
              </a:defRPr>
            </a:lvl4pPr>
            <a:lvl5pPr marL="1482725" indent="-222250" algn="l" rtl="0" eaLnBrk="1" fontAlgn="base" hangingPunct="1">
              <a:lnSpc>
                <a:spcPct val="90000"/>
              </a:lnSpc>
              <a:spcBef>
                <a:spcPts val="600"/>
              </a:spcBef>
              <a:spcAft>
                <a:spcPct val="0"/>
              </a:spcAft>
              <a:buClr>
                <a:schemeClr val="tx1"/>
              </a:buClr>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charset="0"/>
              <a:buNone/>
            </a:pPr>
            <a:r>
              <a:rPr lang="en-US" b="1" dirty="0"/>
              <a:t>Agile development</a:t>
            </a:r>
          </a:p>
          <a:p>
            <a:r>
              <a:rPr lang="en-US" dirty="0"/>
              <a:t>Design &amp; understanding continually evolved through implementing</a:t>
            </a:r>
          </a:p>
          <a:p>
            <a:r>
              <a:rPr lang="en-US" dirty="0"/>
              <a:t>Produces outputs that are “valuable” and necessary</a:t>
            </a:r>
          </a:p>
          <a:p>
            <a:r>
              <a:rPr lang="en-US" dirty="0"/>
              <a:t>Constantly refactor code to simplify and clean</a:t>
            </a:r>
          </a:p>
          <a:p>
            <a:r>
              <a:rPr lang="en-US" dirty="0"/>
              <a:t>Delay point of no return</a:t>
            </a:r>
          </a:p>
          <a:p>
            <a:r>
              <a:rPr lang="en-US" dirty="0"/>
              <a:t>Could be helpful if</a:t>
            </a:r>
          </a:p>
          <a:p>
            <a:pPr lvl="1"/>
            <a:r>
              <a:rPr lang="en-US" dirty="0"/>
              <a:t>Team is small &amp; highly-skilled</a:t>
            </a:r>
          </a:p>
          <a:p>
            <a:pPr lvl="1"/>
            <a:r>
              <a:rPr lang="en-US" dirty="0"/>
              <a:t>Requirements are constantly changing</a:t>
            </a:r>
          </a:p>
          <a:p>
            <a:pPr lvl="1"/>
            <a:r>
              <a:rPr lang="en-US" dirty="0"/>
              <a:t>Refactoring can be done efficiently</a:t>
            </a:r>
          </a:p>
          <a:p>
            <a:pPr marL="0" indent="0">
              <a:buNone/>
            </a:pPr>
            <a:endParaRPr lang="en-US" dirty="0"/>
          </a:p>
        </p:txBody>
      </p:sp>
    </p:spTree>
    <p:extLst>
      <p:ext uri="{BB962C8B-B14F-4D97-AF65-F5344CB8AC3E}">
        <p14:creationId xmlns:p14="http://schemas.microsoft.com/office/powerpoint/2010/main" val="35122749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E5898F-1179-C740-A239-DBCF26A5C6C1}"/>
              </a:ext>
            </a:extLst>
          </p:cNvPr>
          <p:cNvSpPr>
            <a:spLocks noGrp="1"/>
          </p:cNvSpPr>
          <p:nvPr>
            <p:ph type="title"/>
          </p:nvPr>
        </p:nvSpPr>
        <p:spPr/>
        <p:txBody>
          <a:bodyPr/>
          <a:lstStyle/>
          <a:p>
            <a:r>
              <a:rPr lang="en-US" dirty="0"/>
              <a:t>License, citation, and acknowledgments </a:t>
            </a:r>
            <a:br>
              <a:rPr lang="en-US" dirty="0"/>
            </a:br>
            <a:endParaRPr lang="en-US" dirty="0"/>
          </a:p>
        </p:txBody>
      </p:sp>
      <p:sp>
        <p:nvSpPr>
          <p:cNvPr id="3" name="Content Placeholder 2">
            <a:extLst>
              <a:ext uri="{FF2B5EF4-FFF2-40B4-BE49-F238E27FC236}">
                <a16:creationId xmlns:a16="http://schemas.microsoft.com/office/drawing/2014/main" id="{899DF1E5-FC39-CE4E-A2E6-59F9E7FB5C49}"/>
              </a:ext>
            </a:extLst>
          </p:cNvPr>
          <p:cNvSpPr>
            <a:spLocks noGrp="1"/>
          </p:cNvSpPr>
          <p:nvPr>
            <p:ph idx="1"/>
          </p:nvPr>
        </p:nvSpPr>
        <p:spPr>
          <a:xfrm>
            <a:off x="368424" y="1403730"/>
            <a:ext cx="11369809" cy="4047778"/>
          </a:xfrm>
        </p:spPr>
        <p:txBody>
          <a:bodyPr/>
          <a:lstStyle/>
          <a:p>
            <a:pPr marL="0" indent="0">
              <a:buNone/>
            </a:pPr>
            <a:r>
              <a:rPr lang="en-US" b="1" dirty="0"/>
              <a:t>License and Citation</a:t>
            </a:r>
          </a:p>
          <a:p>
            <a:r>
              <a:rPr lang="en-US" sz="1800" dirty="0"/>
              <a:t>This work is licensed under a </a:t>
            </a:r>
            <a:r>
              <a:rPr lang="en-US" sz="1800" dirty="0">
                <a:hlinkClick r:id="rId3"/>
              </a:rPr>
              <a:t>Creative Commons Attribution 4.0 International License</a:t>
            </a:r>
            <a:r>
              <a:rPr lang="en-US" sz="1800" dirty="0"/>
              <a:t> (CC BY 4.0).</a:t>
            </a:r>
          </a:p>
          <a:p>
            <a:r>
              <a:rPr lang="en-US" sz="1800" dirty="0"/>
              <a:t>Requested citation: Jared O’Neal, Requirements &amp; Test Driven Development, in Better Scientific Software Tutorial, Argonne Training Program on Extreme-Scale Computing (ATPESC), St. Charles, IL, 2019. DOI: </a:t>
            </a:r>
            <a:r>
              <a:rPr lang="en-US" sz="1800" dirty="0">
                <a:hlinkClick r:id="rId4"/>
              </a:rPr>
              <a:t>10.6084/m9.figshare.9272813</a:t>
            </a:r>
            <a:r>
              <a:rPr lang="en-US" sz="1800" dirty="0"/>
              <a:t>.</a:t>
            </a:r>
          </a:p>
          <a:p>
            <a:pPr marL="0" indent="0">
              <a:buNone/>
            </a:pPr>
            <a:r>
              <a:rPr lang="en-US" b="1" dirty="0"/>
              <a:t>Acknowledgements </a:t>
            </a:r>
            <a:endParaRPr lang="en-US" dirty="0"/>
          </a:p>
          <a:p>
            <a:r>
              <a:rPr lang="en-US" sz="1800" dirty="0"/>
              <a:t>This work was supported by the U.S. Department of Energy Office of Science, Office of Advanced Scientific Computing Research (ASCR), and by the </a:t>
            </a:r>
            <a:r>
              <a:rPr lang="en-US" sz="1800" dirty="0" err="1"/>
              <a:t>Exascale</a:t>
            </a:r>
            <a:r>
              <a:rPr lang="en-US" sz="1800" dirty="0"/>
              <a:t> Computing Project (17-SC-20-SC), a collaborative effort of the U.S. Department of Energy Office of Science and the National Nuclear Security Administration. </a:t>
            </a:r>
          </a:p>
          <a:p>
            <a:r>
              <a:rPr lang="en-US" sz="1800" dirty="0"/>
              <a:t>This work was performed in part at the Argonne National Laboratory, which is managed by </a:t>
            </a:r>
            <a:r>
              <a:rPr lang="en-US" sz="1800" dirty="0" err="1"/>
              <a:t>UChicago</a:t>
            </a:r>
            <a:r>
              <a:rPr lang="en-US" sz="1800" dirty="0"/>
              <a:t> Argonne, LLC for the U.S. Department of Energy under Contract No. DE-AC02-06CH11357</a:t>
            </a:r>
          </a:p>
          <a:p>
            <a:r>
              <a:rPr lang="en-US" sz="1800" dirty="0"/>
              <a:t>Jim </a:t>
            </a:r>
            <a:r>
              <a:rPr lang="en-US" sz="1800" dirty="0" err="1"/>
              <a:t>Willenbring</a:t>
            </a:r>
            <a:r>
              <a:rPr lang="en-US" sz="1800" dirty="0"/>
              <a:t> and Reed </a:t>
            </a:r>
            <a:r>
              <a:rPr lang="en-US" sz="1800" dirty="0" err="1"/>
              <a:t>Milewicz</a:t>
            </a:r>
            <a:endParaRPr lang="en-US" sz="1800" cap="all" dirty="0"/>
          </a:p>
          <a:p>
            <a:endParaRPr lang="en-US" sz="1800" dirty="0"/>
          </a:p>
        </p:txBody>
      </p:sp>
      <p:pic>
        <p:nvPicPr>
          <p:cNvPr id="1025" name="Picture 1" descr="page2image6168">
            <a:extLst>
              <a:ext uri="{FF2B5EF4-FFF2-40B4-BE49-F238E27FC236}">
                <a16:creationId xmlns:a16="http://schemas.microsoft.com/office/drawing/2014/main" id="{7A9C3733-FD49-3D40-A6F3-41BD49BAAF0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92033" y="843280"/>
            <a:ext cx="1346200" cy="482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56066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450001-557E-AB4A-AC4B-09BB1D3E1AE0}"/>
              </a:ext>
            </a:extLst>
          </p:cNvPr>
          <p:cNvSpPr>
            <a:spLocks noGrp="1"/>
          </p:cNvSpPr>
          <p:nvPr>
            <p:ph type="title"/>
          </p:nvPr>
        </p:nvSpPr>
        <p:spPr/>
        <p:txBody>
          <a:bodyPr/>
          <a:lstStyle/>
          <a:p>
            <a:r>
              <a:rPr lang="en-US" dirty="0"/>
              <a:t>It’s a spectrum</a:t>
            </a:r>
          </a:p>
        </p:txBody>
      </p:sp>
      <p:sp>
        <p:nvSpPr>
          <p:cNvPr id="3" name="Content Placeholder 2">
            <a:extLst>
              <a:ext uri="{FF2B5EF4-FFF2-40B4-BE49-F238E27FC236}">
                <a16:creationId xmlns:a16="http://schemas.microsoft.com/office/drawing/2014/main" id="{AE96A3C7-97D8-C84F-A006-600A6D61D5B3}"/>
              </a:ext>
            </a:extLst>
          </p:cNvPr>
          <p:cNvSpPr>
            <a:spLocks noGrp="1"/>
          </p:cNvSpPr>
          <p:nvPr>
            <p:ph idx="1"/>
          </p:nvPr>
        </p:nvSpPr>
        <p:spPr>
          <a:xfrm>
            <a:off x="365760" y="1152744"/>
            <a:ext cx="11369809" cy="4047778"/>
          </a:xfrm>
        </p:spPr>
        <p:txBody>
          <a:bodyPr/>
          <a:lstStyle/>
          <a:p>
            <a:pPr marL="0" indent="0">
              <a:buNone/>
            </a:pPr>
            <a:r>
              <a:rPr lang="en-US" dirty="0"/>
              <a:t>“Software developers should be pragmatic and should choose those methods that are most effective for the type of system being developed, whether or not these are labeled agile or plan-driven.”</a:t>
            </a:r>
          </a:p>
          <a:p>
            <a:pPr marL="0" indent="0">
              <a:buNone/>
            </a:pPr>
            <a:r>
              <a:rPr lang="en-US" dirty="0"/>
              <a:t>  ⎯ Ian </a:t>
            </a:r>
            <a:r>
              <a:rPr lang="en-US" dirty="0" err="1"/>
              <a:t>Sommervile</a:t>
            </a:r>
            <a:r>
              <a:rPr lang="en-US" dirty="0"/>
              <a:t> [1]</a:t>
            </a:r>
          </a:p>
          <a:p>
            <a:pPr marL="0" indent="0">
              <a:buNone/>
            </a:pPr>
            <a:endParaRPr lang="en-US" sz="800" dirty="0"/>
          </a:p>
          <a:p>
            <a:pPr marL="0" indent="0">
              <a:buNone/>
            </a:pPr>
            <a:r>
              <a:rPr lang="en-US" b="1" dirty="0"/>
              <a:t>Example</a:t>
            </a:r>
          </a:p>
          <a:p>
            <a:r>
              <a:rPr lang="en-US" dirty="0"/>
              <a:t>Design infrastructure of software with plan-based so that design is</a:t>
            </a:r>
          </a:p>
          <a:p>
            <a:pPr lvl="1"/>
            <a:r>
              <a:rPr lang="en-US" dirty="0"/>
              <a:t>Mature and stable</a:t>
            </a:r>
          </a:p>
          <a:p>
            <a:pPr lvl="1"/>
            <a:r>
              <a:rPr lang="en-US" dirty="0"/>
              <a:t>Flexible and built with “reasonable” speculative generality</a:t>
            </a:r>
          </a:p>
          <a:p>
            <a:r>
              <a:rPr lang="en-US" dirty="0"/>
              <a:t>Design localized code (</a:t>
            </a:r>
            <a:r>
              <a:rPr lang="en-US" i="1" dirty="0"/>
              <a:t>e.g. </a:t>
            </a:r>
            <a:r>
              <a:rPr lang="en-US" dirty="0"/>
              <a:t>solvers, kernels) with agile so that</a:t>
            </a:r>
          </a:p>
          <a:p>
            <a:pPr lvl="1"/>
            <a:r>
              <a:rPr lang="en-US" dirty="0"/>
              <a:t>We write only what is needed</a:t>
            </a:r>
          </a:p>
          <a:p>
            <a:pPr lvl="1"/>
            <a:r>
              <a:rPr lang="en-US" dirty="0"/>
              <a:t>We can explore &amp; adjust without “excessive” overheads</a:t>
            </a:r>
          </a:p>
        </p:txBody>
      </p:sp>
    </p:spTree>
    <p:extLst>
      <p:ext uri="{BB962C8B-B14F-4D97-AF65-F5344CB8AC3E}">
        <p14:creationId xmlns:p14="http://schemas.microsoft.com/office/powerpoint/2010/main" val="16723720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F8550E-A12D-8844-B3AA-843E0E02B76E}"/>
              </a:ext>
            </a:extLst>
          </p:cNvPr>
          <p:cNvSpPr>
            <a:spLocks noGrp="1"/>
          </p:cNvSpPr>
          <p:nvPr>
            <p:ph type="title"/>
          </p:nvPr>
        </p:nvSpPr>
        <p:spPr/>
        <p:txBody>
          <a:bodyPr/>
          <a:lstStyle/>
          <a:p>
            <a:r>
              <a:rPr lang="en-US" dirty="0"/>
              <a:t>Bibliography</a:t>
            </a:r>
            <a:br>
              <a:rPr lang="en-US" dirty="0"/>
            </a:br>
            <a:r>
              <a:rPr lang="en-US" sz="2400" dirty="0">
                <a:solidFill>
                  <a:schemeClr val="accent3">
                    <a:lumMod val="75000"/>
                  </a:schemeClr>
                </a:solidFill>
              </a:rPr>
              <a:t>Selected Books</a:t>
            </a:r>
            <a:br>
              <a:rPr lang="en-US" dirty="0"/>
            </a:br>
            <a:endParaRPr lang="en-US" dirty="0"/>
          </a:p>
        </p:txBody>
      </p:sp>
      <p:sp>
        <p:nvSpPr>
          <p:cNvPr id="3" name="Content Placeholder 2">
            <a:extLst>
              <a:ext uri="{FF2B5EF4-FFF2-40B4-BE49-F238E27FC236}">
                <a16:creationId xmlns:a16="http://schemas.microsoft.com/office/drawing/2014/main" id="{0E7A5CED-599D-314E-9F01-E8806914DCFD}"/>
              </a:ext>
            </a:extLst>
          </p:cNvPr>
          <p:cNvSpPr>
            <a:spLocks noGrp="1"/>
          </p:cNvSpPr>
          <p:nvPr>
            <p:ph idx="1"/>
          </p:nvPr>
        </p:nvSpPr>
        <p:spPr>
          <a:xfrm>
            <a:off x="365760" y="1406880"/>
            <a:ext cx="10382187" cy="4047778"/>
          </a:xfrm>
        </p:spPr>
        <p:txBody>
          <a:bodyPr/>
          <a:lstStyle/>
          <a:p>
            <a:pPr marL="457200" indent="-457200">
              <a:buFont typeface="+mj-lt"/>
              <a:buAutoNum type="arabicPeriod"/>
            </a:pPr>
            <a:r>
              <a:rPr lang="en-US" sz="2000" dirty="0"/>
              <a:t>Ian Sommerville, </a:t>
            </a:r>
            <a:r>
              <a:rPr lang="en-US" sz="2000" b="1" dirty="0">
                <a:hlinkClick r:id="rId3"/>
              </a:rPr>
              <a:t>Software Engineering</a:t>
            </a:r>
            <a:r>
              <a:rPr lang="en-US" sz="2000" dirty="0"/>
              <a:t>.  Pearson, Tenth Edition, 2016.</a:t>
            </a:r>
          </a:p>
          <a:p>
            <a:pPr marL="457200" indent="-457200">
              <a:buFont typeface="+mj-lt"/>
              <a:buAutoNum type="arabicPeriod"/>
            </a:pPr>
            <a:r>
              <a:rPr lang="en-US" sz="2000" dirty="0"/>
              <a:t>Benjamin S. Blanchard and </a:t>
            </a:r>
            <a:r>
              <a:rPr lang="en-US" sz="2000" dirty="0" err="1"/>
              <a:t>Wolter</a:t>
            </a:r>
            <a:r>
              <a:rPr lang="en-US" sz="2000" dirty="0"/>
              <a:t> J. </a:t>
            </a:r>
            <a:r>
              <a:rPr lang="en-US" sz="2000" dirty="0" err="1"/>
              <a:t>Fabrycky</a:t>
            </a:r>
            <a:r>
              <a:rPr lang="en-US" sz="2000" dirty="0"/>
              <a:t>, </a:t>
            </a:r>
            <a:r>
              <a:rPr lang="en-US" sz="2000" b="1" dirty="0">
                <a:hlinkClick r:id="rId4"/>
              </a:rPr>
              <a:t>Systems Engineering and Analysis</a:t>
            </a:r>
            <a:r>
              <a:rPr lang="en-US" sz="2000" b="1" dirty="0"/>
              <a:t>.  </a:t>
            </a:r>
            <a:r>
              <a:rPr lang="en-US" sz="2000" dirty="0"/>
              <a:t>Pearson, Fifth Edition, 2011.</a:t>
            </a:r>
          </a:p>
          <a:p>
            <a:pPr marL="457200" indent="-457200">
              <a:buFont typeface="+mj-lt"/>
              <a:buAutoNum type="arabicPeriod"/>
            </a:pPr>
            <a:r>
              <a:rPr lang="en-US" sz="2000" dirty="0"/>
              <a:t>Andrew Hunt and David Thomas, </a:t>
            </a:r>
            <a:r>
              <a:rPr lang="en-US" sz="2000" b="1" dirty="0">
                <a:hlinkClick r:id="rId5"/>
              </a:rPr>
              <a:t>The Pragmatic Programmer</a:t>
            </a:r>
            <a:r>
              <a:rPr lang="en-US" sz="2000" b="1" dirty="0"/>
              <a:t>.  </a:t>
            </a:r>
            <a:r>
              <a:rPr lang="en-US" sz="2000" dirty="0"/>
              <a:t>Addison-Wesley, 1999.</a:t>
            </a:r>
          </a:p>
          <a:p>
            <a:pPr marL="457200" indent="-457200">
              <a:buFont typeface="+mj-lt"/>
              <a:buAutoNum type="arabicPeriod"/>
            </a:pPr>
            <a:r>
              <a:rPr lang="en-US" sz="2000" dirty="0"/>
              <a:t>Steve McConnell, </a:t>
            </a:r>
            <a:r>
              <a:rPr lang="en-US" sz="2000" b="1" dirty="0">
                <a:hlinkClick r:id="rId6"/>
              </a:rPr>
              <a:t>Code Complete</a:t>
            </a:r>
            <a:r>
              <a:rPr lang="en-US" sz="2000" b="1" dirty="0"/>
              <a:t>.  </a:t>
            </a:r>
            <a:r>
              <a:rPr lang="en-US" sz="2000" dirty="0"/>
              <a:t>Microsoft Press, Second Edition, 2004.</a:t>
            </a:r>
          </a:p>
          <a:p>
            <a:pPr marL="457200" indent="-457200">
              <a:buFont typeface="+mj-lt"/>
              <a:buAutoNum type="arabicPeriod"/>
            </a:pPr>
            <a:r>
              <a:rPr lang="en-US" sz="2000" dirty="0"/>
              <a:t>Alberto </a:t>
            </a:r>
            <a:r>
              <a:rPr lang="en-US" sz="2000" dirty="0" err="1"/>
              <a:t>Sillitti</a:t>
            </a:r>
            <a:r>
              <a:rPr lang="en-US" sz="2000" dirty="0"/>
              <a:t> and Giancarlo </a:t>
            </a:r>
            <a:r>
              <a:rPr lang="en-US" sz="2000" dirty="0" err="1"/>
              <a:t>Succi</a:t>
            </a:r>
            <a:r>
              <a:rPr lang="en-US" sz="2000" dirty="0"/>
              <a:t>, “Requirements Engineering for Agile Methods” in </a:t>
            </a:r>
            <a:r>
              <a:rPr lang="en-US" sz="2000" b="1" dirty="0">
                <a:hlinkClick r:id="rId7"/>
              </a:rPr>
              <a:t>Engineering and Managing Software Requirements</a:t>
            </a:r>
            <a:r>
              <a:rPr lang="en-US" sz="2000" dirty="0"/>
              <a:t>.  Springer-Verlag, 2005. </a:t>
            </a:r>
          </a:p>
          <a:p>
            <a:endParaRPr lang="en-US" sz="2000" b="1" dirty="0"/>
          </a:p>
        </p:txBody>
      </p:sp>
    </p:spTree>
    <p:extLst>
      <p:ext uri="{BB962C8B-B14F-4D97-AF65-F5344CB8AC3E}">
        <p14:creationId xmlns:p14="http://schemas.microsoft.com/office/powerpoint/2010/main" val="20962393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F8550E-A12D-8844-B3AA-843E0E02B76E}"/>
              </a:ext>
            </a:extLst>
          </p:cNvPr>
          <p:cNvSpPr>
            <a:spLocks noGrp="1"/>
          </p:cNvSpPr>
          <p:nvPr>
            <p:ph type="title"/>
          </p:nvPr>
        </p:nvSpPr>
        <p:spPr/>
        <p:txBody>
          <a:bodyPr/>
          <a:lstStyle/>
          <a:p>
            <a:r>
              <a:rPr lang="en-US" dirty="0"/>
              <a:t>Bibliography</a:t>
            </a:r>
            <a:br>
              <a:rPr lang="en-US" dirty="0"/>
            </a:br>
            <a:r>
              <a:rPr lang="en-US" sz="2400" dirty="0">
                <a:solidFill>
                  <a:schemeClr val="accent3">
                    <a:lumMod val="75000"/>
                  </a:schemeClr>
                </a:solidFill>
              </a:rPr>
              <a:t>Selected Articles</a:t>
            </a:r>
            <a:br>
              <a:rPr lang="en-US" sz="2400" dirty="0"/>
            </a:br>
            <a:br>
              <a:rPr lang="en-US" dirty="0"/>
            </a:br>
            <a:endParaRPr lang="en-US" dirty="0"/>
          </a:p>
        </p:txBody>
      </p:sp>
      <p:sp>
        <p:nvSpPr>
          <p:cNvPr id="3" name="Content Placeholder 2">
            <a:extLst>
              <a:ext uri="{FF2B5EF4-FFF2-40B4-BE49-F238E27FC236}">
                <a16:creationId xmlns:a16="http://schemas.microsoft.com/office/drawing/2014/main" id="{0E7A5CED-599D-314E-9F01-E8806914DCFD}"/>
              </a:ext>
            </a:extLst>
          </p:cNvPr>
          <p:cNvSpPr>
            <a:spLocks noGrp="1"/>
          </p:cNvSpPr>
          <p:nvPr>
            <p:ph idx="1"/>
          </p:nvPr>
        </p:nvSpPr>
        <p:spPr>
          <a:xfrm>
            <a:off x="365760" y="1406880"/>
            <a:ext cx="11491459" cy="4047778"/>
          </a:xfrm>
        </p:spPr>
        <p:txBody>
          <a:bodyPr/>
          <a:lstStyle/>
          <a:p>
            <a:pPr marL="457200" indent="-457200">
              <a:buFont typeface="+mj-lt"/>
              <a:buAutoNum type="arabicPeriod" startAt="6"/>
            </a:pPr>
            <a:r>
              <a:rPr lang="en-US" sz="2000" dirty="0"/>
              <a:t>Yang Li, </a:t>
            </a:r>
            <a:r>
              <a:rPr lang="en-US" sz="2000" dirty="0" err="1"/>
              <a:t>Emitza</a:t>
            </a:r>
            <a:r>
              <a:rPr lang="en-US" sz="2000" dirty="0"/>
              <a:t> Guzman &amp; Bernd </a:t>
            </a:r>
            <a:r>
              <a:rPr lang="en-US" sz="2000" dirty="0" err="1"/>
              <a:t>Brügge</a:t>
            </a:r>
            <a:r>
              <a:rPr lang="en-US" sz="2000" dirty="0"/>
              <a:t>, “</a:t>
            </a:r>
            <a:r>
              <a:rPr lang="en-US" sz="2000" b="1" dirty="0">
                <a:hlinkClick r:id="rId3"/>
              </a:rPr>
              <a:t>Effective Requirements Engineering for CSE Projects: A Lightweight Tool</a:t>
            </a:r>
            <a:r>
              <a:rPr lang="en-US" sz="2000" dirty="0"/>
              <a:t>”, 2015.</a:t>
            </a:r>
          </a:p>
          <a:p>
            <a:pPr marL="457200" indent="-457200">
              <a:buFont typeface="+mj-lt"/>
              <a:buAutoNum type="arabicPeriod" startAt="6"/>
            </a:pPr>
            <a:r>
              <a:rPr lang="en-US" sz="2000" dirty="0"/>
              <a:t>Dustin Heaton &amp; Jeffrey C. Carver, “</a:t>
            </a:r>
            <a:r>
              <a:rPr lang="en-US" sz="2000" b="1" dirty="0">
                <a:hlinkClick r:id="rId4"/>
              </a:rPr>
              <a:t>Claims about the use of software engineering practices in science: A systematic literature review</a:t>
            </a:r>
            <a:r>
              <a:rPr lang="en-US" sz="2000" dirty="0"/>
              <a:t>”, 2015.</a:t>
            </a:r>
            <a:endParaRPr lang="en-US" sz="2000" b="1" dirty="0"/>
          </a:p>
          <a:p>
            <a:pPr marL="457200" indent="-457200">
              <a:buFont typeface="+mj-lt"/>
              <a:buAutoNum type="arabicPeriod" startAt="6"/>
            </a:pPr>
            <a:r>
              <a:rPr lang="en-US" sz="2000" dirty="0"/>
              <a:t>Yang Li, Matteo </a:t>
            </a:r>
            <a:r>
              <a:rPr lang="en-US" sz="2000" dirty="0" err="1"/>
              <a:t>Harutunian</a:t>
            </a:r>
            <a:r>
              <a:rPr lang="en-US" sz="2000" dirty="0"/>
              <a:t>, Nitesh Narayan, Bernd </a:t>
            </a:r>
            <a:r>
              <a:rPr lang="en-US" sz="2000" dirty="0" err="1"/>
              <a:t>Brügge</a:t>
            </a:r>
            <a:r>
              <a:rPr lang="en-US" sz="2000" dirty="0"/>
              <a:t> and Gerrit </a:t>
            </a:r>
            <a:r>
              <a:rPr lang="en-US" sz="2000" dirty="0" err="1"/>
              <a:t>Buse</a:t>
            </a:r>
            <a:r>
              <a:rPr lang="en-US" sz="2000" dirty="0"/>
              <a:t>, “</a:t>
            </a:r>
            <a:r>
              <a:rPr lang="en-US" sz="2000" b="1" dirty="0">
                <a:hlinkClick r:id="rId5"/>
              </a:rPr>
              <a:t>Requirements Engineering for Scientific Computing: A Model-Based Approach</a:t>
            </a:r>
            <a:r>
              <a:rPr lang="en-US" sz="2000" dirty="0"/>
              <a:t>”</a:t>
            </a:r>
            <a:r>
              <a:rPr lang="en-US" sz="2000" b="1" dirty="0"/>
              <a:t>, </a:t>
            </a:r>
            <a:r>
              <a:rPr lang="en-US" sz="2000" dirty="0"/>
              <a:t>2011.</a:t>
            </a:r>
          </a:p>
          <a:p>
            <a:pPr marL="457200" indent="-457200">
              <a:buFont typeface="+mj-lt"/>
              <a:buAutoNum type="arabicPeriod" startAt="6"/>
            </a:pPr>
            <a:r>
              <a:rPr lang="en-US" sz="2000" dirty="0"/>
              <a:t>Sarah </a:t>
            </a:r>
            <a:r>
              <a:rPr lang="en-US" sz="2000" dirty="0" err="1"/>
              <a:t>Thew</a:t>
            </a:r>
            <a:r>
              <a:rPr lang="en-US" sz="2000" dirty="0"/>
              <a:t>, Alistair Sutcliffe, Rob Procter, Oscar de </a:t>
            </a:r>
            <a:r>
              <a:rPr lang="en-US" sz="2000" dirty="0" err="1"/>
              <a:t>Bruijn</a:t>
            </a:r>
            <a:r>
              <a:rPr lang="en-US" sz="2000" dirty="0"/>
              <a:t>, John </a:t>
            </a:r>
            <a:r>
              <a:rPr lang="en-US" sz="2000" dirty="0" err="1"/>
              <a:t>McNaught</a:t>
            </a:r>
            <a:r>
              <a:rPr lang="en-US" sz="2000" dirty="0"/>
              <a:t>, Colin C. Venters, &amp; Iain Buchan, “</a:t>
            </a:r>
            <a:r>
              <a:rPr lang="en-US" sz="2000" b="1" dirty="0">
                <a:hlinkClick r:id="rId6"/>
              </a:rPr>
              <a:t>Requirements Engineering for E-science: Experiences in Epidemiology</a:t>
            </a:r>
            <a:r>
              <a:rPr lang="en-US" sz="2000" dirty="0"/>
              <a:t>”, 2009.</a:t>
            </a:r>
          </a:p>
          <a:p>
            <a:pPr marL="457200" indent="-457200">
              <a:buFont typeface="+mj-lt"/>
              <a:buAutoNum type="arabicPeriod" startAt="6"/>
            </a:pPr>
            <a:r>
              <a:rPr lang="en-US" sz="2000" dirty="0"/>
              <a:t>David </a:t>
            </a:r>
            <a:r>
              <a:rPr lang="en-US" sz="2000" dirty="0" err="1"/>
              <a:t>Lorge</a:t>
            </a:r>
            <a:r>
              <a:rPr lang="en-US" sz="2000" dirty="0"/>
              <a:t> </a:t>
            </a:r>
            <a:r>
              <a:rPr lang="en-US" sz="2000" dirty="0" err="1"/>
              <a:t>Parnas</a:t>
            </a:r>
            <a:r>
              <a:rPr lang="en-US" sz="2000" dirty="0"/>
              <a:t> &amp; Paul C. Clements, “</a:t>
            </a:r>
            <a:r>
              <a:rPr lang="en-US" sz="2000" b="1" dirty="0">
                <a:hlinkClick r:id="rId7"/>
              </a:rPr>
              <a:t>A Rational Design Process: How and Why to Fake It</a:t>
            </a:r>
            <a:r>
              <a:rPr lang="en-US" sz="2000" dirty="0"/>
              <a:t>”.  IEEE Transactions on Software Engineering, Vol. SE-12, No. 2, February 1986.</a:t>
            </a:r>
          </a:p>
          <a:p>
            <a:pPr marL="457200" indent="-457200">
              <a:buFont typeface="+mj-lt"/>
              <a:buAutoNum type="arabicPeriod" startAt="6"/>
            </a:pPr>
            <a:r>
              <a:rPr lang="en-US" sz="2000" b="1" dirty="0">
                <a:hlinkClick r:id="rId8"/>
              </a:rPr>
              <a:t>BSSW.io Requirements Engineering Blog Articles</a:t>
            </a:r>
            <a:r>
              <a:rPr lang="en-US" sz="2000" b="1" dirty="0"/>
              <a:t> </a:t>
            </a:r>
            <a:r>
              <a:rPr lang="en-US" sz="2000" dirty="0"/>
              <a:t>by Reed </a:t>
            </a:r>
            <a:r>
              <a:rPr lang="en-US" sz="2000" dirty="0" err="1"/>
              <a:t>Milewicz</a:t>
            </a:r>
            <a:endParaRPr lang="en-US" sz="2000" b="1" dirty="0"/>
          </a:p>
        </p:txBody>
      </p:sp>
    </p:spTree>
    <p:extLst>
      <p:ext uri="{BB962C8B-B14F-4D97-AF65-F5344CB8AC3E}">
        <p14:creationId xmlns:p14="http://schemas.microsoft.com/office/powerpoint/2010/main" val="39232129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dirty="0"/>
              <a:t>Test Driven Development</a:t>
            </a:r>
          </a:p>
        </p:txBody>
      </p:sp>
    </p:spTree>
    <p:extLst>
      <p:ext uri="{BB962C8B-B14F-4D97-AF65-F5344CB8AC3E}">
        <p14:creationId xmlns:p14="http://schemas.microsoft.com/office/powerpoint/2010/main" val="279517016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F8550E-A12D-8844-B3AA-843E0E02B76E}"/>
              </a:ext>
            </a:extLst>
          </p:cNvPr>
          <p:cNvSpPr>
            <a:spLocks noGrp="1"/>
          </p:cNvSpPr>
          <p:nvPr>
            <p:ph type="title"/>
          </p:nvPr>
        </p:nvSpPr>
        <p:spPr/>
        <p:txBody>
          <a:bodyPr/>
          <a:lstStyle/>
          <a:p>
            <a:r>
              <a:rPr lang="en-US" dirty="0"/>
              <a:t>Software development aspirations</a:t>
            </a:r>
          </a:p>
        </p:txBody>
      </p:sp>
      <p:sp>
        <p:nvSpPr>
          <p:cNvPr id="3" name="Content Placeholder 2">
            <a:extLst>
              <a:ext uri="{FF2B5EF4-FFF2-40B4-BE49-F238E27FC236}">
                <a16:creationId xmlns:a16="http://schemas.microsoft.com/office/drawing/2014/main" id="{0E7A5CED-599D-314E-9F01-E8806914DCFD}"/>
              </a:ext>
            </a:extLst>
          </p:cNvPr>
          <p:cNvSpPr>
            <a:spLocks noGrp="1"/>
          </p:cNvSpPr>
          <p:nvPr>
            <p:ph idx="1"/>
          </p:nvPr>
        </p:nvSpPr>
        <p:spPr>
          <a:xfrm>
            <a:off x="365761" y="1406880"/>
            <a:ext cx="8802954" cy="4047778"/>
          </a:xfrm>
        </p:spPr>
        <p:txBody>
          <a:bodyPr/>
          <a:lstStyle/>
          <a:p>
            <a:pPr marL="0" indent="0">
              <a:buNone/>
            </a:pPr>
            <a:r>
              <a:rPr lang="en-US" dirty="0"/>
              <a:t>We would like to</a:t>
            </a:r>
          </a:p>
          <a:p>
            <a:r>
              <a:rPr lang="en-US" sz="2000" dirty="0"/>
              <a:t>Write correct code productively,</a:t>
            </a:r>
          </a:p>
          <a:p>
            <a:r>
              <a:rPr lang="en-US" sz="2000" dirty="0"/>
              <a:t>Verify the correctness of the code, and</a:t>
            </a:r>
          </a:p>
          <a:p>
            <a:r>
              <a:rPr lang="en-US" sz="2000" dirty="0"/>
              <a:t>Write clean, maintainable code with useful documentation.</a:t>
            </a:r>
          </a:p>
          <a:p>
            <a:pPr marL="0" indent="0">
              <a:spcBef>
                <a:spcPts val="2400"/>
              </a:spcBef>
              <a:buNone/>
            </a:pPr>
            <a:r>
              <a:rPr lang="en-US" dirty="0"/>
              <a:t>The reality of development can be</a:t>
            </a:r>
          </a:p>
          <a:p>
            <a:r>
              <a:rPr lang="en-US" sz="2000" dirty="0"/>
              <a:t>Prototyped code,</a:t>
            </a:r>
          </a:p>
          <a:p>
            <a:r>
              <a:rPr lang="en-US" sz="2000" dirty="0"/>
              <a:t>Little or out-of-date documentation, and</a:t>
            </a:r>
          </a:p>
          <a:p>
            <a:r>
              <a:rPr lang="en-US" sz="2000" dirty="0"/>
              <a:t>No or subpar testing.</a:t>
            </a:r>
          </a:p>
        </p:txBody>
      </p:sp>
      <p:sp>
        <p:nvSpPr>
          <p:cNvPr id="4" name="TextBox 3">
            <a:extLst>
              <a:ext uri="{FF2B5EF4-FFF2-40B4-BE49-F238E27FC236}">
                <a16:creationId xmlns:a16="http://schemas.microsoft.com/office/drawing/2014/main" id="{9672D584-8661-A542-B4A1-6A8C1E10ECB7}"/>
              </a:ext>
            </a:extLst>
          </p:cNvPr>
          <p:cNvSpPr txBox="1"/>
          <p:nvPr/>
        </p:nvSpPr>
        <p:spPr>
          <a:xfrm>
            <a:off x="1124262" y="5473936"/>
            <a:ext cx="10204332" cy="572464"/>
          </a:xfrm>
          <a:prstGeom prst="rect">
            <a:avLst/>
          </a:prstGeom>
          <a:noFill/>
        </p:spPr>
        <p:txBody>
          <a:bodyPr wrap="none" lIns="118872" tIns="91440" rIns="118872" bIns="91440" rtlCol="0" anchor="ctr" anchorCtr="0">
            <a:spAutoFit/>
          </a:bodyPr>
          <a:lstStyle/>
          <a:p>
            <a:pPr algn="l">
              <a:lnSpc>
                <a:spcPct val="90000"/>
              </a:lnSpc>
            </a:pPr>
            <a:r>
              <a:rPr lang="en-US" sz="2800" b="1" dirty="0"/>
              <a:t>Test Driven Development helps us achieve our aspirations</a:t>
            </a:r>
          </a:p>
        </p:txBody>
      </p:sp>
    </p:spTree>
    <p:extLst>
      <p:ext uri="{BB962C8B-B14F-4D97-AF65-F5344CB8AC3E}">
        <p14:creationId xmlns:p14="http://schemas.microsoft.com/office/powerpoint/2010/main" val="35539207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1707811A-8825-D04C-B10C-A26FC32EF2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3096" y="2262015"/>
            <a:ext cx="11560604" cy="3898937"/>
          </a:xfrm>
          <a:prstGeom prst="rect">
            <a:avLst/>
          </a:prstGeom>
        </p:spPr>
      </p:pic>
      <p:sp>
        <p:nvSpPr>
          <p:cNvPr id="2" name="Title 1">
            <a:extLst>
              <a:ext uri="{FF2B5EF4-FFF2-40B4-BE49-F238E27FC236}">
                <a16:creationId xmlns:a16="http://schemas.microsoft.com/office/drawing/2014/main" id="{1E33AE96-F889-9946-8938-A09EFB3A0314}"/>
              </a:ext>
            </a:extLst>
          </p:cNvPr>
          <p:cNvSpPr>
            <a:spLocks noGrp="1"/>
          </p:cNvSpPr>
          <p:nvPr>
            <p:ph type="title"/>
          </p:nvPr>
        </p:nvSpPr>
        <p:spPr/>
        <p:txBody>
          <a:bodyPr/>
          <a:lstStyle/>
          <a:p>
            <a:r>
              <a:rPr lang="en-US" dirty="0"/>
              <a:t>Test driven development (TDD)</a:t>
            </a:r>
          </a:p>
        </p:txBody>
      </p:sp>
      <p:sp>
        <p:nvSpPr>
          <p:cNvPr id="3" name="Content Placeholder 2">
            <a:extLst>
              <a:ext uri="{FF2B5EF4-FFF2-40B4-BE49-F238E27FC236}">
                <a16:creationId xmlns:a16="http://schemas.microsoft.com/office/drawing/2014/main" id="{A7DF5468-42B4-8A4A-A2FF-ED09A70B8109}"/>
              </a:ext>
            </a:extLst>
          </p:cNvPr>
          <p:cNvSpPr>
            <a:spLocks noGrp="1"/>
          </p:cNvSpPr>
          <p:nvPr>
            <p:ph idx="1"/>
          </p:nvPr>
        </p:nvSpPr>
        <p:spPr>
          <a:xfrm>
            <a:off x="365760" y="972866"/>
            <a:ext cx="11369809" cy="4047778"/>
          </a:xfrm>
        </p:spPr>
        <p:txBody>
          <a:bodyPr/>
          <a:lstStyle/>
          <a:p>
            <a:r>
              <a:rPr lang="en-US" sz="2000" dirty="0"/>
              <a:t>Introduced as an XP and agile SW development method</a:t>
            </a:r>
          </a:p>
          <a:p>
            <a:r>
              <a:rPr lang="en-US" sz="2000" dirty="0"/>
              <a:t>Simultaneously develop code &amp; create </a:t>
            </a:r>
            <a:r>
              <a:rPr lang="en-US" sz="2000" b="1" dirty="0"/>
              <a:t>automated</a:t>
            </a:r>
            <a:r>
              <a:rPr lang="en-US" sz="2000" dirty="0"/>
              <a:t> verification tests</a:t>
            </a:r>
          </a:p>
          <a:p>
            <a:r>
              <a:rPr lang="en-US" sz="2000" dirty="0"/>
              <a:t>Develop to pass tests in quickest/easiest way and then refactor</a:t>
            </a:r>
          </a:p>
          <a:p>
            <a:pPr marL="0" indent="0">
              <a:buNone/>
            </a:pPr>
            <a:endParaRPr lang="en-US" sz="2000" dirty="0"/>
          </a:p>
        </p:txBody>
      </p:sp>
      <p:sp>
        <p:nvSpPr>
          <p:cNvPr id="6" name="TextBox 5">
            <a:extLst>
              <a:ext uri="{FF2B5EF4-FFF2-40B4-BE49-F238E27FC236}">
                <a16:creationId xmlns:a16="http://schemas.microsoft.com/office/drawing/2014/main" id="{25F5A7E4-FC03-3743-9610-388F70E40FC9}"/>
              </a:ext>
            </a:extLst>
          </p:cNvPr>
          <p:cNvSpPr txBox="1"/>
          <p:nvPr/>
        </p:nvSpPr>
        <p:spPr>
          <a:xfrm>
            <a:off x="3547887" y="5792728"/>
            <a:ext cx="3471720" cy="517065"/>
          </a:xfrm>
          <a:prstGeom prst="rect">
            <a:avLst/>
          </a:prstGeom>
          <a:noFill/>
        </p:spPr>
        <p:txBody>
          <a:bodyPr wrap="none" lIns="118872" tIns="91440" rIns="118872" bIns="91440" rtlCol="0" anchor="ctr" anchorCtr="0">
            <a:spAutoFit/>
          </a:bodyPr>
          <a:lstStyle/>
          <a:p>
            <a:pPr algn="l">
              <a:lnSpc>
                <a:spcPct val="90000"/>
              </a:lnSpc>
            </a:pPr>
            <a:r>
              <a:rPr lang="en-US" sz="2400" b="1" dirty="0"/>
              <a:t>Red / Green / Refactor</a:t>
            </a:r>
          </a:p>
        </p:txBody>
      </p:sp>
    </p:spTree>
    <p:extLst>
      <p:ext uri="{BB962C8B-B14F-4D97-AF65-F5344CB8AC3E}">
        <p14:creationId xmlns:p14="http://schemas.microsoft.com/office/powerpoint/2010/main" val="5226383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BDFF41B9-0C04-FE45-9B44-F66F6763D5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3096" y="1887265"/>
            <a:ext cx="11560604" cy="3898937"/>
          </a:xfrm>
          <a:prstGeom prst="rect">
            <a:avLst/>
          </a:prstGeom>
        </p:spPr>
      </p:pic>
      <p:sp>
        <p:nvSpPr>
          <p:cNvPr id="2" name="Title 1">
            <a:extLst>
              <a:ext uri="{FF2B5EF4-FFF2-40B4-BE49-F238E27FC236}">
                <a16:creationId xmlns:a16="http://schemas.microsoft.com/office/drawing/2014/main" id="{21943B33-2124-4B4C-932D-BE474140E451}"/>
              </a:ext>
            </a:extLst>
          </p:cNvPr>
          <p:cNvSpPr>
            <a:spLocks noGrp="1"/>
          </p:cNvSpPr>
          <p:nvPr>
            <p:ph type="title"/>
          </p:nvPr>
        </p:nvSpPr>
        <p:spPr/>
        <p:txBody>
          <a:bodyPr/>
          <a:lstStyle/>
          <a:p>
            <a:r>
              <a:rPr lang="en-US" dirty="0"/>
              <a:t>Augmented TDD</a:t>
            </a:r>
          </a:p>
        </p:txBody>
      </p:sp>
      <p:sp>
        <p:nvSpPr>
          <p:cNvPr id="5" name="TextBox 4">
            <a:extLst>
              <a:ext uri="{FF2B5EF4-FFF2-40B4-BE49-F238E27FC236}">
                <a16:creationId xmlns:a16="http://schemas.microsoft.com/office/drawing/2014/main" id="{41097425-5A7E-CB49-8B75-6E4E4AF106D4}"/>
              </a:ext>
            </a:extLst>
          </p:cNvPr>
          <p:cNvSpPr txBox="1"/>
          <p:nvPr/>
        </p:nvSpPr>
        <p:spPr>
          <a:xfrm>
            <a:off x="2444108" y="2910330"/>
            <a:ext cx="3395610" cy="517065"/>
          </a:xfrm>
          <a:prstGeom prst="rect">
            <a:avLst/>
          </a:prstGeom>
          <a:noFill/>
        </p:spPr>
        <p:txBody>
          <a:bodyPr wrap="none" lIns="118872" tIns="91440" rIns="118872" bIns="91440" rtlCol="0" anchor="ctr" anchorCtr="0">
            <a:spAutoFit/>
          </a:bodyPr>
          <a:lstStyle/>
          <a:p>
            <a:pPr algn="l">
              <a:lnSpc>
                <a:spcPct val="90000"/>
              </a:lnSpc>
            </a:pPr>
            <a:r>
              <a:rPr lang="en-US" sz="2400" b="1" dirty="0">
                <a:solidFill>
                  <a:srgbClr val="FF0000"/>
                </a:solidFill>
              </a:rPr>
              <a:t>Write documentation!</a:t>
            </a:r>
          </a:p>
        </p:txBody>
      </p:sp>
      <p:cxnSp>
        <p:nvCxnSpPr>
          <p:cNvPr id="7" name="Straight Arrow Connector 6">
            <a:extLst>
              <a:ext uri="{FF2B5EF4-FFF2-40B4-BE49-F238E27FC236}">
                <a16:creationId xmlns:a16="http://schemas.microsoft.com/office/drawing/2014/main" id="{FECD6F82-6A10-8F48-839B-FD937CFF3B8D}"/>
              </a:ext>
            </a:extLst>
          </p:cNvPr>
          <p:cNvCxnSpPr>
            <a:cxnSpLocks/>
          </p:cNvCxnSpPr>
          <p:nvPr/>
        </p:nvCxnSpPr>
        <p:spPr>
          <a:xfrm flipH="1">
            <a:off x="2031880" y="3366786"/>
            <a:ext cx="644577" cy="344774"/>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B5125629-B82C-6F43-89C1-6CFEA99314E0}"/>
              </a:ext>
            </a:extLst>
          </p:cNvPr>
          <p:cNvSpPr txBox="1"/>
          <p:nvPr/>
        </p:nvSpPr>
        <p:spPr>
          <a:xfrm>
            <a:off x="10496316" y="3919180"/>
            <a:ext cx="1283621" cy="849463"/>
          </a:xfrm>
          <a:prstGeom prst="rect">
            <a:avLst/>
          </a:prstGeom>
          <a:noFill/>
        </p:spPr>
        <p:txBody>
          <a:bodyPr wrap="none" lIns="118872" tIns="91440" rIns="118872" bIns="91440" rtlCol="0" anchor="ctr" anchorCtr="0">
            <a:spAutoFit/>
          </a:bodyPr>
          <a:lstStyle/>
          <a:p>
            <a:pPr algn="ctr">
              <a:lnSpc>
                <a:spcPct val="90000"/>
              </a:lnSpc>
            </a:pPr>
            <a:r>
              <a:rPr lang="en-US" sz="2400" b="1" dirty="0">
                <a:solidFill>
                  <a:srgbClr val="FF0000"/>
                </a:solidFill>
              </a:rPr>
              <a:t>Update</a:t>
            </a:r>
          </a:p>
          <a:p>
            <a:pPr algn="ctr">
              <a:lnSpc>
                <a:spcPct val="90000"/>
              </a:lnSpc>
            </a:pPr>
            <a:r>
              <a:rPr lang="en-US" sz="2400" b="1" dirty="0">
                <a:solidFill>
                  <a:srgbClr val="FF0000"/>
                </a:solidFill>
              </a:rPr>
              <a:t>docs!</a:t>
            </a:r>
          </a:p>
        </p:txBody>
      </p:sp>
      <p:cxnSp>
        <p:nvCxnSpPr>
          <p:cNvPr id="10" name="Straight Arrow Connector 9">
            <a:extLst>
              <a:ext uri="{FF2B5EF4-FFF2-40B4-BE49-F238E27FC236}">
                <a16:creationId xmlns:a16="http://schemas.microsoft.com/office/drawing/2014/main" id="{6254E6B2-6C81-3A46-A588-907E1FC234FC}"/>
              </a:ext>
            </a:extLst>
          </p:cNvPr>
          <p:cNvCxnSpPr>
            <a:cxnSpLocks/>
          </p:cNvCxnSpPr>
          <p:nvPr/>
        </p:nvCxnSpPr>
        <p:spPr>
          <a:xfrm flipH="1">
            <a:off x="9923489" y="4401386"/>
            <a:ext cx="692749" cy="230575"/>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36AE3F7A-6818-9C4A-9758-115864A28EFD}"/>
              </a:ext>
            </a:extLst>
          </p:cNvPr>
          <p:cNvSpPr txBox="1"/>
          <p:nvPr/>
        </p:nvSpPr>
        <p:spPr>
          <a:xfrm>
            <a:off x="3380990" y="1450042"/>
            <a:ext cx="8386527" cy="1255728"/>
          </a:xfrm>
          <a:prstGeom prst="rect">
            <a:avLst/>
          </a:prstGeom>
          <a:noFill/>
        </p:spPr>
        <p:txBody>
          <a:bodyPr wrap="none" lIns="118872" tIns="91440" rIns="118872" bIns="91440" rtlCol="0" anchor="ctr" anchorCtr="0">
            <a:spAutoFit/>
          </a:bodyPr>
          <a:lstStyle/>
          <a:p>
            <a:pPr marL="285750" indent="-285750">
              <a:buFont typeface="Arial" panose="020B0604020202020204" pitchFamily="34" charset="0"/>
              <a:buChar char="•"/>
            </a:pPr>
            <a:r>
              <a:rPr lang="en-US" sz="2400" dirty="0"/>
              <a:t>Express goals in human language </a:t>
            </a:r>
            <a:r>
              <a:rPr lang="en-US" sz="2400" b="1" dirty="0"/>
              <a:t>first</a:t>
            </a:r>
          </a:p>
          <a:p>
            <a:pPr marL="285750" indent="-285750">
              <a:buFont typeface="Arial" panose="020B0604020202020204" pitchFamily="34" charset="0"/>
              <a:buChar char="•"/>
            </a:pPr>
            <a:r>
              <a:rPr lang="en-US" sz="2400" dirty="0"/>
              <a:t>Gather/analyze requirements &amp; design verification upfront</a:t>
            </a:r>
          </a:p>
          <a:p>
            <a:pPr algn="l">
              <a:lnSpc>
                <a:spcPct val="90000"/>
              </a:lnSpc>
            </a:pPr>
            <a:endParaRPr lang="en-US" sz="2400" dirty="0"/>
          </a:p>
        </p:txBody>
      </p:sp>
    </p:spTree>
    <p:extLst>
      <p:ext uri="{BB962C8B-B14F-4D97-AF65-F5344CB8AC3E}">
        <p14:creationId xmlns:p14="http://schemas.microsoft.com/office/powerpoint/2010/main" val="9379029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18CAB8-960A-0E4D-9470-2BEC1C22395E}"/>
              </a:ext>
            </a:extLst>
          </p:cNvPr>
          <p:cNvSpPr>
            <a:spLocks noGrp="1"/>
          </p:cNvSpPr>
          <p:nvPr>
            <p:ph type="title"/>
          </p:nvPr>
        </p:nvSpPr>
        <p:spPr/>
        <p:txBody>
          <a:bodyPr/>
          <a:lstStyle/>
          <a:p>
            <a:r>
              <a:rPr lang="en-US" dirty="0"/>
              <a:t>Augmented TDD example – Fibonacci sequence</a:t>
            </a:r>
          </a:p>
        </p:txBody>
      </p:sp>
      <p:sp>
        <p:nvSpPr>
          <p:cNvPr id="3" name="Content Placeholder 2">
            <a:extLst>
              <a:ext uri="{FF2B5EF4-FFF2-40B4-BE49-F238E27FC236}">
                <a16:creationId xmlns:a16="http://schemas.microsoft.com/office/drawing/2014/main" id="{38B7DFC2-17F8-AE4E-9D46-020D0754B30C}"/>
              </a:ext>
            </a:extLst>
          </p:cNvPr>
          <p:cNvSpPr>
            <a:spLocks noGrp="1"/>
          </p:cNvSpPr>
          <p:nvPr>
            <p:ph idx="1"/>
          </p:nvPr>
        </p:nvSpPr>
        <p:spPr/>
        <p:txBody>
          <a:bodyPr/>
          <a:lstStyle/>
          <a:p>
            <a:pPr marL="0" indent="0" algn="ctr">
              <a:buNone/>
            </a:pPr>
            <a:r>
              <a:rPr lang="en-US" dirty="0"/>
              <a:t>The sequence is defined recursively as</a:t>
            </a:r>
          </a:p>
          <a:p>
            <a:pPr marL="0" indent="0" algn="ctr">
              <a:buNone/>
            </a:pPr>
            <a:r>
              <a:rPr lang="en-US" dirty="0" err="1"/>
              <a:t>F</a:t>
            </a:r>
            <a:r>
              <a:rPr lang="en-US" baseline="-25000" dirty="0" err="1"/>
              <a:t>n</a:t>
            </a:r>
            <a:r>
              <a:rPr lang="en-US" dirty="0"/>
              <a:t> = F</a:t>
            </a:r>
            <a:r>
              <a:rPr lang="en-US" baseline="-25000" dirty="0"/>
              <a:t>n-1</a:t>
            </a:r>
            <a:r>
              <a:rPr lang="en-US" dirty="0"/>
              <a:t> + F</a:t>
            </a:r>
            <a:r>
              <a:rPr lang="en-US" baseline="-25000" dirty="0"/>
              <a:t>n-2</a:t>
            </a:r>
            <a:endParaRPr lang="en-US" dirty="0"/>
          </a:p>
        </p:txBody>
      </p:sp>
      <p:pic>
        <p:nvPicPr>
          <p:cNvPr id="4" name="Picture 3">
            <a:extLst>
              <a:ext uri="{FF2B5EF4-FFF2-40B4-BE49-F238E27FC236}">
                <a16:creationId xmlns:a16="http://schemas.microsoft.com/office/drawing/2014/main" id="{DE3D1058-4FF9-2B48-BF0A-7251F48E3915}"/>
              </a:ext>
            </a:extLst>
          </p:cNvPr>
          <p:cNvPicPr>
            <a:picLocks noChangeAspect="1"/>
          </p:cNvPicPr>
          <p:nvPr/>
        </p:nvPicPr>
        <p:blipFill>
          <a:blip r:embed="rId3"/>
          <a:stretch>
            <a:fillRect/>
          </a:stretch>
        </p:blipFill>
        <p:spPr>
          <a:xfrm>
            <a:off x="1079289" y="2644424"/>
            <a:ext cx="9938862" cy="3447263"/>
          </a:xfrm>
          <a:prstGeom prst="rect">
            <a:avLst/>
          </a:prstGeom>
        </p:spPr>
      </p:pic>
    </p:spTree>
    <p:extLst>
      <p:ext uri="{BB962C8B-B14F-4D97-AF65-F5344CB8AC3E}">
        <p14:creationId xmlns:p14="http://schemas.microsoft.com/office/powerpoint/2010/main" val="364704874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AE8002-C19D-CC42-A6D8-0080E1F7FCD3}"/>
              </a:ext>
            </a:extLst>
          </p:cNvPr>
          <p:cNvSpPr>
            <a:spLocks noGrp="1"/>
          </p:cNvSpPr>
          <p:nvPr>
            <p:ph type="title"/>
          </p:nvPr>
        </p:nvSpPr>
        <p:spPr/>
        <p:txBody>
          <a:bodyPr/>
          <a:lstStyle/>
          <a:p>
            <a:r>
              <a:rPr lang="en-US" dirty="0"/>
              <a:t>First design decision</a:t>
            </a:r>
          </a:p>
        </p:txBody>
      </p:sp>
      <p:sp>
        <p:nvSpPr>
          <p:cNvPr id="3" name="Content Placeholder 2">
            <a:extLst>
              <a:ext uri="{FF2B5EF4-FFF2-40B4-BE49-F238E27FC236}">
                <a16:creationId xmlns:a16="http://schemas.microsoft.com/office/drawing/2014/main" id="{83A039F9-DAB4-B148-9D54-1CCC7E04725E}"/>
              </a:ext>
            </a:extLst>
          </p:cNvPr>
          <p:cNvSpPr>
            <a:spLocks noGrp="1"/>
          </p:cNvSpPr>
          <p:nvPr>
            <p:ph idx="1"/>
          </p:nvPr>
        </p:nvSpPr>
        <p:spPr/>
        <p:txBody>
          <a:bodyPr/>
          <a:lstStyle/>
          <a:p>
            <a:pPr marL="0" indent="0" algn="ctr">
              <a:buNone/>
            </a:pPr>
            <a:r>
              <a:rPr lang="en-US" dirty="0"/>
              <a:t>The sequence is defined recursively as</a:t>
            </a:r>
          </a:p>
          <a:p>
            <a:pPr marL="0" indent="0" algn="ctr">
              <a:buNone/>
            </a:pPr>
            <a:r>
              <a:rPr lang="en-US" dirty="0" err="1"/>
              <a:t>F</a:t>
            </a:r>
            <a:r>
              <a:rPr lang="en-US" baseline="-25000" dirty="0" err="1"/>
              <a:t>n</a:t>
            </a:r>
            <a:r>
              <a:rPr lang="en-US" dirty="0"/>
              <a:t> = F</a:t>
            </a:r>
            <a:r>
              <a:rPr lang="en-US" baseline="-25000" dirty="0"/>
              <a:t>n-1</a:t>
            </a:r>
            <a:r>
              <a:rPr lang="en-US" dirty="0"/>
              <a:t> + F</a:t>
            </a:r>
            <a:r>
              <a:rPr lang="en-US" baseline="-25000" dirty="0"/>
              <a:t>n-2</a:t>
            </a:r>
            <a:endParaRPr lang="en-US" b="1" dirty="0"/>
          </a:p>
          <a:p>
            <a:pPr marL="0" indent="0">
              <a:buNone/>
            </a:pPr>
            <a:endParaRPr lang="en-US" b="1" dirty="0"/>
          </a:p>
          <a:p>
            <a:pPr marL="0" indent="0">
              <a:buNone/>
            </a:pPr>
            <a:r>
              <a:rPr lang="en-US" b="1" dirty="0"/>
              <a:t>Two definitions</a:t>
            </a:r>
          </a:p>
          <a:p>
            <a:pPr marL="457200" indent="-457200">
              <a:buFont typeface="+mj-lt"/>
              <a:buAutoNum type="arabicPeriod"/>
            </a:pPr>
            <a:r>
              <a:rPr lang="en-US" dirty="0"/>
              <a:t>F</a:t>
            </a:r>
            <a:r>
              <a:rPr lang="en-US" baseline="-25000" dirty="0"/>
              <a:t>0 </a:t>
            </a:r>
            <a:r>
              <a:rPr lang="en-US" dirty="0"/>
              <a:t>= 0 and F</a:t>
            </a:r>
            <a:r>
              <a:rPr lang="en-US" baseline="-25000" dirty="0"/>
              <a:t>1 </a:t>
            </a:r>
            <a:r>
              <a:rPr lang="en-US" dirty="0"/>
              <a:t>= 1</a:t>
            </a:r>
          </a:p>
          <a:p>
            <a:pPr marL="457200" indent="-457200">
              <a:buFont typeface="+mj-lt"/>
              <a:buAutoNum type="arabicPeriod"/>
            </a:pPr>
            <a:r>
              <a:rPr lang="en-US" dirty="0"/>
              <a:t>F</a:t>
            </a:r>
            <a:r>
              <a:rPr lang="en-US" baseline="-25000" dirty="0"/>
              <a:t>1 </a:t>
            </a:r>
            <a:r>
              <a:rPr lang="en-US" dirty="0"/>
              <a:t>= 1 and F</a:t>
            </a:r>
            <a:r>
              <a:rPr lang="en-US" baseline="-25000" dirty="0"/>
              <a:t>2 </a:t>
            </a:r>
            <a:r>
              <a:rPr lang="en-US" dirty="0"/>
              <a:t>= 1</a:t>
            </a:r>
          </a:p>
          <a:p>
            <a:pPr marL="0" indent="0">
              <a:buNone/>
            </a:pPr>
            <a:r>
              <a:rPr lang="en-US" dirty="0"/>
              <a:t>The difference seems trivial, but we need to make a decision.</a:t>
            </a:r>
          </a:p>
        </p:txBody>
      </p:sp>
    </p:spTree>
    <p:extLst>
      <p:ext uri="{BB962C8B-B14F-4D97-AF65-F5344CB8AC3E}">
        <p14:creationId xmlns:p14="http://schemas.microsoft.com/office/powerpoint/2010/main" val="33533490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2DF3867F-690D-8A45-821C-CD537E7FEE3E}"/>
              </a:ext>
            </a:extLst>
          </p:cNvPr>
          <p:cNvGrpSpPr/>
          <p:nvPr/>
        </p:nvGrpSpPr>
        <p:grpSpPr>
          <a:xfrm>
            <a:off x="6329567" y="4127639"/>
            <a:ext cx="5485270" cy="1833950"/>
            <a:chOff x="6329567" y="4127639"/>
            <a:chExt cx="5485270" cy="1833950"/>
          </a:xfrm>
        </p:grpSpPr>
        <p:pic>
          <p:nvPicPr>
            <p:cNvPr id="7" name="Picture 6">
              <a:extLst>
                <a:ext uri="{FF2B5EF4-FFF2-40B4-BE49-F238E27FC236}">
                  <a16:creationId xmlns:a16="http://schemas.microsoft.com/office/drawing/2014/main" id="{79CCB85A-B22A-B24A-8954-0B89717FC2C9}"/>
                </a:ext>
              </a:extLst>
            </p:cNvPr>
            <p:cNvPicPr>
              <a:picLocks noChangeAspect="1"/>
            </p:cNvPicPr>
            <p:nvPr/>
          </p:nvPicPr>
          <p:blipFill>
            <a:blip r:embed="rId3"/>
            <a:stretch>
              <a:fillRect/>
            </a:stretch>
          </p:blipFill>
          <p:spPr>
            <a:xfrm>
              <a:off x="6329567" y="4498549"/>
              <a:ext cx="5485270" cy="1463040"/>
            </a:xfrm>
            <a:prstGeom prst="rect">
              <a:avLst/>
            </a:prstGeom>
          </p:spPr>
        </p:pic>
        <p:sp>
          <p:nvSpPr>
            <p:cNvPr id="11" name="TextBox 10">
              <a:extLst>
                <a:ext uri="{FF2B5EF4-FFF2-40B4-BE49-F238E27FC236}">
                  <a16:creationId xmlns:a16="http://schemas.microsoft.com/office/drawing/2014/main" id="{9FFC1492-2886-E045-8425-39554C901B4C}"/>
                </a:ext>
              </a:extLst>
            </p:cNvPr>
            <p:cNvSpPr txBox="1"/>
            <p:nvPr/>
          </p:nvSpPr>
          <p:spPr>
            <a:xfrm>
              <a:off x="8172272" y="4127639"/>
              <a:ext cx="1780552" cy="498918"/>
            </a:xfrm>
            <a:prstGeom prst="rect">
              <a:avLst/>
            </a:prstGeom>
            <a:noFill/>
          </p:spPr>
          <p:txBody>
            <a:bodyPr wrap="none" lIns="118872" tIns="91440" rIns="118872" bIns="91440" rtlCol="0" anchor="ctr" anchorCtr="0">
              <a:spAutoFit/>
            </a:bodyPr>
            <a:lstStyle/>
            <a:p>
              <a:pPr algn="l">
                <a:lnSpc>
                  <a:spcPct val="90000"/>
                </a:lnSpc>
              </a:pPr>
              <a:r>
                <a:rPr lang="en-US" sz="2400" b="1" dirty="0"/>
                <a:t>Interface 2</a:t>
              </a:r>
            </a:p>
          </p:txBody>
        </p:sp>
      </p:grpSp>
      <p:sp>
        <p:nvSpPr>
          <p:cNvPr id="2" name="Title 1">
            <a:extLst>
              <a:ext uri="{FF2B5EF4-FFF2-40B4-BE49-F238E27FC236}">
                <a16:creationId xmlns:a16="http://schemas.microsoft.com/office/drawing/2014/main" id="{4E8BB347-9EC0-E44A-8F01-F0108447D833}"/>
              </a:ext>
            </a:extLst>
          </p:cNvPr>
          <p:cNvSpPr>
            <a:spLocks noGrp="1"/>
          </p:cNvSpPr>
          <p:nvPr>
            <p:ph type="title"/>
          </p:nvPr>
        </p:nvSpPr>
        <p:spPr/>
        <p:txBody>
          <a:bodyPr/>
          <a:lstStyle/>
          <a:p>
            <a:r>
              <a:rPr lang="en-US" dirty="0"/>
              <a:t>Study design decision</a:t>
            </a:r>
          </a:p>
        </p:txBody>
      </p:sp>
      <p:grpSp>
        <p:nvGrpSpPr>
          <p:cNvPr id="16" name="Group 15">
            <a:extLst>
              <a:ext uri="{FF2B5EF4-FFF2-40B4-BE49-F238E27FC236}">
                <a16:creationId xmlns:a16="http://schemas.microsoft.com/office/drawing/2014/main" id="{1CA2B405-48B0-E44A-A3A4-A426600A374B}"/>
              </a:ext>
            </a:extLst>
          </p:cNvPr>
          <p:cNvGrpSpPr/>
          <p:nvPr/>
        </p:nvGrpSpPr>
        <p:grpSpPr>
          <a:xfrm>
            <a:off x="479255" y="4109492"/>
            <a:ext cx="5402509" cy="1959277"/>
            <a:chOff x="599175" y="4109492"/>
            <a:chExt cx="5402509" cy="1959277"/>
          </a:xfrm>
        </p:grpSpPr>
        <p:pic>
          <p:nvPicPr>
            <p:cNvPr id="6" name="Picture 5">
              <a:extLst>
                <a:ext uri="{FF2B5EF4-FFF2-40B4-BE49-F238E27FC236}">
                  <a16:creationId xmlns:a16="http://schemas.microsoft.com/office/drawing/2014/main" id="{274A7DEB-0BFC-3940-992D-D0EF95A02713}"/>
                </a:ext>
              </a:extLst>
            </p:cNvPr>
            <p:cNvPicPr>
              <a:picLocks noChangeAspect="1"/>
            </p:cNvPicPr>
            <p:nvPr/>
          </p:nvPicPr>
          <p:blipFill>
            <a:blip r:embed="rId4"/>
            <a:stretch>
              <a:fillRect/>
            </a:stretch>
          </p:blipFill>
          <p:spPr>
            <a:xfrm>
              <a:off x="599175" y="4468569"/>
              <a:ext cx="5402509" cy="1600200"/>
            </a:xfrm>
            <a:prstGeom prst="rect">
              <a:avLst/>
            </a:prstGeom>
          </p:spPr>
        </p:pic>
        <p:sp>
          <p:nvSpPr>
            <p:cNvPr id="10" name="TextBox 9">
              <a:extLst>
                <a:ext uri="{FF2B5EF4-FFF2-40B4-BE49-F238E27FC236}">
                  <a16:creationId xmlns:a16="http://schemas.microsoft.com/office/drawing/2014/main" id="{B8F7F31C-B3E3-054B-8461-681F7925A5E9}"/>
                </a:ext>
              </a:extLst>
            </p:cNvPr>
            <p:cNvSpPr txBox="1"/>
            <p:nvPr/>
          </p:nvSpPr>
          <p:spPr>
            <a:xfrm>
              <a:off x="2410153" y="4109492"/>
              <a:ext cx="1780552" cy="517065"/>
            </a:xfrm>
            <a:prstGeom prst="rect">
              <a:avLst/>
            </a:prstGeom>
            <a:noFill/>
          </p:spPr>
          <p:txBody>
            <a:bodyPr wrap="none" lIns="118872" tIns="91440" rIns="118872" bIns="91440" rtlCol="0" anchor="ctr" anchorCtr="0">
              <a:spAutoFit/>
            </a:bodyPr>
            <a:lstStyle/>
            <a:p>
              <a:pPr algn="l">
                <a:lnSpc>
                  <a:spcPct val="90000"/>
                </a:lnSpc>
              </a:pPr>
              <a:r>
                <a:rPr lang="en-US" sz="2400" b="1" dirty="0"/>
                <a:t>Interface 1</a:t>
              </a:r>
            </a:p>
          </p:txBody>
        </p:sp>
      </p:grpSp>
      <p:grpSp>
        <p:nvGrpSpPr>
          <p:cNvPr id="12" name="Group 11">
            <a:extLst>
              <a:ext uri="{FF2B5EF4-FFF2-40B4-BE49-F238E27FC236}">
                <a16:creationId xmlns:a16="http://schemas.microsoft.com/office/drawing/2014/main" id="{3D35755C-99C1-0149-96BE-7E5701B9623B}"/>
              </a:ext>
            </a:extLst>
          </p:cNvPr>
          <p:cNvGrpSpPr/>
          <p:nvPr/>
        </p:nvGrpSpPr>
        <p:grpSpPr>
          <a:xfrm>
            <a:off x="4086785" y="1493357"/>
            <a:ext cx="3422855" cy="1822300"/>
            <a:chOff x="4086785" y="1838127"/>
            <a:chExt cx="3422855" cy="1822300"/>
          </a:xfrm>
        </p:grpSpPr>
        <p:sp>
          <p:nvSpPr>
            <p:cNvPr id="8" name="TextBox 7">
              <a:extLst>
                <a:ext uri="{FF2B5EF4-FFF2-40B4-BE49-F238E27FC236}">
                  <a16:creationId xmlns:a16="http://schemas.microsoft.com/office/drawing/2014/main" id="{9F4F8F93-2D1E-F246-BE3B-A0602B8665BC}"/>
                </a:ext>
              </a:extLst>
            </p:cNvPr>
            <p:cNvSpPr txBox="1"/>
            <p:nvPr/>
          </p:nvSpPr>
          <p:spPr>
            <a:xfrm>
              <a:off x="4412609" y="1838127"/>
              <a:ext cx="2771208" cy="517065"/>
            </a:xfrm>
            <a:prstGeom prst="rect">
              <a:avLst/>
            </a:prstGeom>
            <a:noFill/>
          </p:spPr>
          <p:txBody>
            <a:bodyPr wrap="none" lIns="118872" tIns="91440" rIns="118872" bIns="91440" rtlCol="0" anchor="ctr" anchorCtr="0">
              <a:spAutoFit/>
            </a:bodyPr>
            <a:lstStyle/>
            <a:p>
              <a:pPr algn="l">
                <a:lnSpc>
                  <a:spcPct val="90000"/>
                </a:lnSpc>
              </a:pPr>
              <a:r>
                <a:rPr lang="en-US" sz="2400" b="1" dirty="0"/>
                <a:t>Starting Interface</a:t>
              </a:r>
            </a:p>
          </p:txBody>
        </p:sp>
        <p:pic>
          <p:nvPicPr>
            <p:cNvPr id="4" name="Picture 3">
              <a:extLst>
                <a:ext uri="{FF2B5EF4-FFF2-40B4-BE49-F238E27FC236}">
                  <a16:creationId xmlns:a16="http://schemas.microsoft.com/office/drawing/2014/main" id="{238E045D-5746-AF4E-9999-5608ACB023B2}"/>
                </a:ext>
              </a:extLst>
            </p:cNvPr>
            <p:cNvPicPr>
              <a:picLocks noChangeAspect="1"/>
            </p:cNvPicPr>
            <p:nvPr/>
          </p:nvPicPr>
          <p:blipFill>
            <a:blip r:embed="rId5"/>
            <a:stretch>
              <a:fillRect/>
            </a:stretch>
          </p:blipFill>
          <p:spPr>
            <a:xfrm>
              <a:off x="4086785" y="2354120"/>
              <a:ext cx="3422855" cy="1306307"/>
            </a:xfrm>
            <a:prstGeom prst="rect">
              <a:avLst/>
            </a:prstGeom>
          </p:spPr>
        </p:pic>
      </p:grpSp>
    </p:spTree>
    <p:extLst>
      <p:ext uri="{BB962C8B-B14F-4D97-AF65-F5344CB8AC3E}">
        <p14:creationId xmlns:p14="http://schemas.microsoft.com/office/powerpoint/2010/main" val="2601723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dirty="0"/>
              <a:t>The Wild World of Requirements</a:t>
            </a:r>
          </a:p>
        </p:txBody>
      </p:sp>
    </p:spTree>
    <p:extLst>
      <p:ext uri="{BB962C8B-B14F-4D97-AF65-F5344CB8AC3E}">
        <p14:creationId xmlns:p14="http://schemas.microsoft.com/office/powerpoint/2010/main" val="38264735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8BB347-9EC0-E44A-8F01-F0108447D833}"/>
              </a:ext>
            </a:extLst>
          </p:cNvPr>
          <p:cNvSpPr>
            <a:spLocks noGrp="1"/>
          </p:cNvSpPr>
          <p:nvPr>
            <p:ph type="title"/>
          </p:nvPr>
        </p:nvSpPr>
        <p:spPr/>
        <p:txBody>
          <a:bodyPr/>
          <a:lstStyle/>
          <a:p>
            <a:r>
              <a:rPr lang="en-US" dirty="0"/>
              <a:t>Design by contract &amp; first test</a:t>
            </a:r>
          </a:p>
        </p:txBody>
      </p:sp>
      <p:sp>
        <p:nvSpPr>
          <p:cNvPr id="19" name="Oval 18">
            <a:extLst>
              <a:ext uri="{FF2B5EF4-FFF2-40B4-BE49-F238E27FC236}">
                <a16:creationId xmlns:a16="http://schemas.microsoft.com/office/drawing/2014/main" id="{E109C983-74EF-B346-8717-205FA499798E}"/>
              </a:ext>
            </a:extLst>
          </p:cNvPr>
          <p:cNvSpPr/>
          <p:nvPr/>
        </p:nvSpPr>
        <p:spPr>
          <a:xfrm>
            <a:off x="4047344" y="5681277"/>
            <a:ext cx="689547" cy="689547"/>
          </a:xfrm>
          <a:prstGeom prst="ellipse">
            <a:avLst/>
          </a:prstGeom>
          <a:gradFill flip="none" rotWithShape="1">
            <a:gsLst>
              <a:gs pos="0">
                <a:schemeClr val="accent4">
                  <a:lumMod val="40000"/>
                  <a:lumOff val="60000"/>
                </a:schemeClr>
              </a:gs>
              <a:gs pos="46000">
                <a:schemeClr val="accent4">
                  <a:lumMod val="95000"/>
                  <a:lumOff val="5000"/>
                </a:schemeClr>
              </a:gs>
              <a:gs pos="100000">
                <a:schemeClr val="accent4">
                  <a:lumMod val="60000"/>
                </a:schemeClr>
              </a:gs>
            </a:gsLst>
            <a:path path="circle">
              <a:fillToRect l="100000" b="100000"/>
            </a:path>
            <a:tileRect t="-100000" r="-100000"/>
          </a:gra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pic>
        <p:nvPicPr>
          <p:cNvPr id="3" name="Picture 2">
            <a:extLst>
              <a:ext uri="{FF2B5EF4-FFF2-40B4-BE49-F238E27FC236}">
                <a16:creationId xmlns:a16="http://schemas.microsoft.com/office/drawing/2014/main" id="{9A3BAE19-368C-7D43-8B88-ABC4FF3A0521}"/>
              </a:ext>
            </a:extLst>
          </p:cNvPr>
          <p:cNvPicPr>
            <a:picLocks noChangeAspect="1"/>
          </p:cNvPicPr>
          <p:nvPr/>
        </p:nvPicPr>
        <p:blipFill>
          <a:blip r:embed="rId3"/>
          <a:stretch>
            <a:fillRect/>
          </a:stretch>
        </p:blipFill>
        <p:spPr>
          <a:xfrm>
            <a:off x="365759" y="1055037"/>
            <a:ext cx="5540239" cy="4626240"/>
          </a:xfrm>
          <a:prstGeom prst="rect">
            <a:avLst/>
          </a:prstGeom>
        </p:spPr>
      </p:pic>
      <p:pic>
        <p:nvPicPr>
          <p:cNvPr id="5" name="Picture 4">
            <a:extLst>
              <a:ext uri="{FF2B5EF4-FFF2-40B4-BE49-F238E27FC236}">
                <a16:creationId xmlns:a16="http://schemas.microsoft.com/office/drawing/2014/main" id="{0A502169-FD7A-074F-8B49-C60A85301BD1}"/>
              </a:ext>
            </a:extLst>
          </p:cNvPr>
          <p:cNvPicPr>
            <a:picLocks noChangeAspect="1"/>
          </p:cNvPicPr>
          <p:nvPr/>
        </p:nvPicPr>
        <p:blipFill>
          <a:blip r:embed="rId4"/>
          <a:stretch>
            <a:fillRect/>
          </a:stretch>
        </p:blipFill>
        <p:spPr>
          <a:xfrm>
            <a:off x="6332379" y="920126"/>
            <a:ext cx="5570744" cy="4642287"/>
          </a:xfrm>
          <a:prstGeom prst="rect">
            <a:avLst/>
          </a:prstGeom>
        </p:spPr>
      </p:pic>
      <p:pic>
        <p:nvPicPr>
          <p:cNvPr id="7" name="Picture 6">
            <a:extLst>
              <a:ext uri="{FF2B5EF4-FFF2-40B4-BE49-F238E27FC236}">
                <a16:creationId xmlns:a16="http://schemas.microsoft.com/office/drawing/2014/main" id="{7BCBB6BF-E934-FE48-9348-667D5C7C940E}"/>
              </a:ext>
            </a:extLst>
          </p:cNvPr>
          <p:cNvPicPr>
            <a:picLocks noChangeAspect="1"/>
          </p:cNvPicPr>
          <p:nvPr/>
        </p:nvPicPr>
        <p:blipFill>
          <a:blip r:embed="rId5"/>
          <a:stretch>
            <a:fillRect/>
          </a:stretch>
        </p:blipFill>
        <p:spPr>
          <a:xfrm>
            <a:off x="4885007" y="5756225"/>
            <a:ext cx="3126796" cy="539650"/>
          </a:xfrm>
          <a:prstGeom prst="rect">
            <a:avLst/>
          </a:prstGeom>
        </p:spPr>
      </p:pic>
      <p:sp>
        <p:nvSpPr>
          <p:cNvPr id="9" name="TextBox 8">
            <a:extLst>
              <a:ext uri="{FF2B5EF4-FFF2-40B4-BE49-F238E27FC236}">
                <a16:creationId xmlns:a16="http://schemas.microsoft.com/office/drawing/2014/main" id="{E3122C4E-17C2-F941-A05C-BFCBD7FEDACF}"/>
              </a:ext>
            </a:extLst>
          </p:cNvPr>
          <p:cNvSpPr txBox="1"/>
          <p:nvPr/>
        </p:nvSpPr>
        <p:spPr>
          <a:xfrm>
            <a:off x="571411" y="5765271"/>
            <a:ext cx="2699906" cy="517065"/>
          </a:xfrm>
          <a:prstGeom prst="rect">
            <a:avLst/>
          </a:prstGeom>
          <a:noFill/>
        </p:spPr>
        <p:txBody>
          <a:bodyPr wrap="none" lIns="118872" tIns="91440" rIns="118872" bIns="91440" rtlCol="0" anchor="ctr" anchorCtr="0">
            <a:spAutoFit/>
          </a:bodyPr>
          <a:lstStyle/>
          <a:p>
            <a:pPr algn="l">
              <a:lnSpc>
                <a:spcPct val="90000"/>
              </a:lnSpc>
            </a:pPr>
            <a:r>
              <a:rPr lang="en-US" sz="2400" dirty="0"/>
              <a:t>We wanted failure</a:t>
            </a:r>
          </a:p>
        </p:txBody>
      </p:sp>
      <p:cxnSp>
        <p:nvCxnSpPr>
          <p:cNvPr id="11" name="Straight Arrow Connector 10">
            <a:extLst>
              <a:ext uri="{FF2B5EF4-FFF2-40B4-BE49-F238E27FC236}">
                <a16:creationId xmlns:a16="http://schemas.microsoft.com/office/drawing/2014/main" id="{0E2FA7AF-D002-8442-A87A-32FEAC0B220C}"/>
              </a:ext>
            </a:extLst>
          </p:cNvPr>
          <p:cNvCxnSpPr>
            <a:cxnSpLocks/>
            <a:stCxn id="9" idx="3"/>
          </p:cNvCxnSpPr>
          <p:nvPr/>
        </p:nvCxnSpPr>
        <p:spPr>
          <a:xfrm>
            <a:off x="3271317" y="6023804"/>
            <a:ext cx="627911" cy="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8587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8BB347-9EC0-E44A-8F01-F0108447D833}"/>
              </a:ext>
            </a:extLst>
          </p:cNvPr>
          <p:cNvSpPr>
            <a:spLocks noGrp="1"/>
          </p:cNvSpPr>
          <p:nvPr>
            <p:ph type="title"/>
          </p:nvPr>
        </p:nvSpPr>
        <p:spPr/>
        <p:txBody>
          <a:bodyPr/>
          <a:lstStyle/>
          <a:p>
            <a:r>
              <a:rPr lang="en-US" dirty="0"/>
              <a:t>Code to pass the test</a:t>
            </a:r>
          </a:p>
        </p:txBody>
      </p:sp>
      <p:sp>
        <p:nvSpPr>
          <p:cNvPr id="19" name="Oval 18">
            <a:extLst>
              <a:ext uri="{FF2B5EF4-FFF2-40B4-BE49-F238E27FC236}">
                <a16:creationId xmlns:a16="http://schemas.microsoft.com/office/drawing/2014/main" id="{E109C983-74EF-B346-8717-205FA499798E}"/>
              </a:ext>
            </a:extLst>
          </p:cNvPr>
          <p:cNvSpPr/>
          <p:nvPr/>
        </p:nvSpPr>
        <p:spPr>
          <a:xfrm>
            <a:off x="4047344" y="5681277"/>
            <a:ext cx="689547" cy="689547"/>
          </a:xfrm>
          <a:prstGeom prst="ellipse">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100000" b="100000"/>
            </a:path>
            <a:tileRect t="-100000" r="-100000"/>
          </a:gra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pic>
        <p:nvPicPr>
          <p:cNvPr id="5" name="Picture 4">
            <a:extLst>
              <a:ext uri="{FF2B5EF4-FFF2-40B4-BE49-F238E27FC236}">
                <a16:creationId xmlns:a16="http://schemas.microsoft.com/office/drawing/2014/main" id="{0A502169-FD7A-074F-8B49-C60A85301BD1}"/>
              </a:ext>
            </a:extLst>
          </p:cNvPr>
          <p:cNvPicPr>
            <a:picLocks noChangeAspect="1"/>
          </p:cNvPicPr>
          <p:nvPr/>
        </p:nvPicPr>
        <p:blipFill>
          <a:blip r:embed="rId3"/>
          <a:stretch>
            <a:fillRect/>
          </a:stretch>
        </p:blipFill>
        <p:spPr>
          <a:xfrm>
            <a:off x="6332379" y="920126"/>
            <a:ext cx="5570744" cy="4642287"/>
          </a:xfrm>
          <a:prstGeom prst="rect">
            <a:avLst/>
          </a:prstGeom>
        </p:spPr>
      </p:pic>
      <p:pic>
        <p:nvPicPr>
          <p:cNvPr id="4" name="Picture 3">
            <a:extLst>
              <a:ext uri="{FF2B5EF4-FFF2-40B4-BE49-F238E27FC236}">
                <a16:creationId xmlns:a16="http://schemas.microsoft.com/office/drawing/2014/main" id="{2B102088-D0F6-5642-A754-B238A39F3A9C}"/>
              </a:ext>
            </a:extLst>
          </p:cNvPr>
          <p:cNvPicPr>
            <a:picLocks noChangeAspect="1"/>
          </p:cNvPicPr>
          <p:nvPr/>
        </p:nvPicPr>
        <p:blipFill>
          <a:blip r:embed="rId4"/>
          <a:stretch>
            <a:fillRect/>
          </a:stretch>
        </p:blipFill>
        <p:spPr>
          <a:xfrm>
            <a:off x="272404" y="2488649"/>
            <a:ext cx="5779592" cy="1910994"/>
          </a:xfrm>
          <a:prstGeom prst="rect">
            <a:avLst/>
          </a:prstGeom>
        </p:spPr>
      </p:pic>
      <p:sp>
        <p:nvSpPr>
          <p:cNvPr id="6" name="TextBox 5">
            <a:extLst>
              <a:ext uri="{FF2B5EF4-FFF2-40B4-BE49-F238E27FC236}">
                <a16:creationId xmlns:a16="http://schemas.microsoft.com/office/drawing/2014/main" id="{50F5A954-D4B0-F247-AA9A-0C04DEE6BED1}"/>
              </a:ext>
            </a:extLst>
          </p:cNvPr>
          <p:cNvSpPr txBox="1"/>
          <p:nvPr/>
        </p:nvSpPr>
        <p:spPr>
          <a:xfrm>
            <a:off x="2162724" y="1971584"/>
            <a:ext cx="2229393" cy="517065"/>
          </a:xfrm>
          <a:prstGeom prst="rect">
            <a:avLst/>
          </a:prstGeom>
          <a:noFill/>
        </p:spPr>
        <p:txBody>
          <a:bodyPr wrap="none" lIns="118872" tIns="91440" rIns="118872" bIns="91440" rtlCol="0" anchor="ctr" anchorCtr="0">
            <a:spAutoFit/>
          </a:bodyPr>
          <a:lstStyle/>
          <a:p>
            <a:pPr algn="l">
              <a:lnSpc>
                <a:spcPct val="90000"/>
              </a:lnSpc>
            </a:pPr>
            <a:r>
              <a:rPr lang="en-US" sz="2400" b="1" dirty="0"/>
              <a:t>Fails for n &gt; 1</a:t>
            </a:r>
          </a:p>
        </p:txBody>
      </p:sp>
      <p:pic>
        <p:nvPicPr>
          <p:cNvPr id="8" name="Picture 7">
            <a:extLst>
              <a:ext uri="{FF2B5EF4-FFF2-40B4-BE49-F238E27FC236}">
                <a16:creationId xmlns:a16="http://schemas.microsoft.com/office/drawing/2014/main" id="{36798ABF-186A-BF40-8E4D-3F7E865A1869}"/>
              </a:ext>
            </a:extLst>
          </p:cNvPr>
          <p:cNvPicPr>
            <a:picLocks noChangeAspect="1"/>
          </p:cNvPicPr>
          <p:nvPr/>
        </p:nvPicPr>
        <p:blipFill>
          <a:blip r:embed="rId5"/>
          <a:stretch>
            <a:fillRect/>
          </a:stretch>
        </p:blipFill>
        <p:spPr>
          <a:xfrm>
            <a:off x="4897073" y="5734589"/>
            <a:ext cx="3298109" cy="582999"/>
          </a:xfrm>
          <a:prstGeom prst="rect">
            <a:avLst/>
          </a:prstGeom>
        </p:spPr>
      </p:pic>
      <p:sp>
        <p:nvSpPr>
          <p:cNvPr id="9" name="TextBox 8">
            <a:extLst>
              <a:ext uri="{FF2B5EF4-FFF2-40B4-BE49-F238E27FC236}">
                <a16:creationId xmlns:a16="http://schemas.microsoft.com/office/drawing/2014/main" id="{9676CD2F-131C-D541-AD91-70D89007ED08}"/>
              </a:ext>
            </a:extLst>
          </p:cNvPr>
          <p:cNvSpPr txBox="1"/>
          <p:nvPr/>
        </p:nvSpPr>
        <p:spPr>
          <a:xfrm>
            <a:off x="1116924" y="5837831"/>
            <a:ext cx="2105961" cy="517065"/>
          </a:xfrm>
          <a:prstGeom prst="rect">
            <a:avLst/>
          </a:prstGeom>
          <a:noFill/>
        </p:spPr>
        <p:txBody>
          <a:bodyPr wrap="none" lIns="118872" tIns="91440" rIns="118872" bIns="91440" rtlCol="0" anchor="ctr" anchorCtr="0">
            <a:spAutoFit/>
          </a:bodyPr>
          <a:lstStyle/>
          <a:p>
            <a:pPr algn="l">
              <a:lnSpc>
                <a:spcPct val="90000"/>
              </a:lnSpc>
            </a:pPr>
            <a:r>
              <a:rPr lang="en-US" sz="2400" dirty="0"/>
              <a:t>Red to green!</a:t>
            </a:r>
          </a:p>
        </p:txBody>
      </p:sp>
      <p:cxnSp>
        <p:nvCxnSpPr>
          <p:cNvPr id="10" name="Straight Arrow Connector 9">
            <a:extLst>
              <a:ext uri="{FF2B5EF4-FFF2-40B4-BE49-F238E27FC236}">
                <a16:creationId xmlns:a16="http://schemas.microsoft.com/office/drawing/2014/main" id="{E3E7C52B-BC33-7240-A9AD-EE87DFF0D541}"/>
              </a:ext>
            </a:extLst>
          </p:cNvPr>
          <p:cNvCxnSpPr>
            <a:cxnSpLocks/>
            <a:stCxn id="9" idx="3"/>
          </p:cNvCxnSpPr>
          <p:nvPr/>
        </p:nvCxnSpPr>
        <p:spPr>
          <a:xfrm flipV="1">
            <a:off x="3222885" y="6026052"/>
            <a:ext cx="689548" cy="70312"/>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53826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8BB347-9EC0-E44A-8F01-F0108447D833}"/>
              </a:ext>
            </a:extLst>
          </p:cNvPr>
          <p:cNvSpPr>
            <a:spLocks noGrp="1"/>
          </p:cNvSpPr>
          <p:nvPr>
            <p:ph type="title"/>
          </p:nvPr>
        </p:nvSpPr>
        <p:spPr/>
        <p:txBody>
          <a:bodyPr/>
          <a:lstStyle/>
          <a:p>
            <a:r>
              <a:rPr lang="en-US" dirty="0"/>
              <a:t>Be destructive</a:t>
            </a:r>
          </a:p>
        </p:txBody>
      </p:sp>
      <p:sp>
        <p:nvSpPr>
          <p:cNvPr id="19" name="Oval 18">
            <a:extLst>
              <a:ext uri="{FF2B5EF4-FFF2-40B4-BE49-F238E27FC236}">
                <a16:creationId xmlns:a16="http://schemas.microsoft.com/office/drawing/2014/main" id="{E109C983-74EF-B346-8717-205FA499798E}"/>
              </a:ext>
            </a:extLst>
          </p:cNvPr>
          <p:cNvSpPr/>
          <p:nvPr/>
        </p:nvSpPr>
        <p:spPr>
          <a:xfrm>
            <a:off x="4047344" y="5681277"/>
            <a:ext cx="689547" cy="689547"/>
          </a:xfrm>
          <a:prstGeom prst="ellipse">
            <a:avLst/>
          </a:prstGeom>
          <a:gradFill flip="none" rotWithShape="1">
            <a:gsLst>
              <a:gs pos="0">
                <a:schemeClr val="accent4">
                  <a:lumMod val="40000"/>
                  <a:lumOff val="60000"/>
                </a:schemeClr>
              </a:gs>
              <a:gs pos="46000">
                <a:schemeClr val="accent4">
                  <a:lumMod val="95000"/>
                  <a:lumOff val="5000"/>
                </a:schemeClr>
              </a:gs>
              <a:gs pos="100000">
                <a:schemeClr val="accent4">
                  <a:lumMod val="60000"/>
                </a:schemeClr>
              </a:gs>
            </a:gsLst>
            <a:path path="circle">
              <a:fillToRect l="100000" b="100000"/>
            </a:path>
            <a:tileRect t="-100000" r="-100000"/>
          </a:gra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pic>
        <p:nvPicPr>
          <p:cNvPr id="4" name="Picture 3">
            <a:extLst>
              <a:ext uri="{FF2B5EF4-FFF2-40B4-BE49-F238E27FC236}">
                <a16:creationId xmlns:a16="http://schemas.microsoft.com/office/drawing/2014/main" id="{2B102088-D0F6-5642-A754-B238A39F3A9C}"/>
              </a:ext>
            </a:extLst>
          </p:cNvPr>
          <p:cNvPicPr>
            <a:picLocks noChangeAspect="1"/>
          </p:cNvPicPr>
          <p:nvPr/>
        </p:nvPicPr>
        <p:blipFill>
          <a:blip r:embed="rId3"/>
          <a:stretch>
            <a:fillRect/>
          </a:stretch>
        </p:blipFill>
        <p:spPr>
          <a:xfrm>
            <a:off x="272404" y="2488649"/>
            <a:ext cx="5779592" cy="1910994"/>
          </a:xfrm>
          <a:prstGeom prst="rect">
            <a:avLst/>
          </a:prstGeom>
        </p:spPr>
      </p:pic>
      <p:sp>
        <p:nvSpPr>
          <p:cNvPr id="6" name="TextBox 5">
            <a:extLst>
              <a:ext uri="{FF2B5EF4-FFF2-40B4-BE49-F238E27FC236}">
                <a16:creationId xmlns:a16="http://schemas.microsoft.com/office/drawing/2014/main" id="{50F5A954-D4B0-F247-AA9A-0C04DEE6BED1}"/>
              </a:ext>
            </a:extLst>
          </p:cNvPr>
          <p:cNvSpPr txBox="1"/>
          <p:nvPr/>
        </p:nvSpPr>
        <p:spPr>
          <a:xfrm>
            <a:off x="2162724" y="1971584"/>
            <a:ext cx="2229393" cy="517065"/>
          </a:xfrm>
          <a:prstGeom prst="rect">
            <a:avLst/>
          </a:prstGeom>
          <a:noFill/>
        </p:spPr>
        <p:txBody>
          <a:bodyPr wrap="none" lIns="118872" tIns="91440" rIns="118872" bIns="91440" rtlCol="0" anchor="ctr" anchorCtr="0">
            <a:spAutoFit/>
          </a:bodyPr>
          <a:lstStyle/>
          <a:p>
            <a:pPr algn="l">
              <a:lnSpc>
                <a:spcPct val="90000"/>
              </a:lnSpc>
            </a:pPr>
            <a:r>
              <a:rPr lang="en-US" sz="2400" b="1" dirty="0"/>
              <a:t>Fails for n &gt; 1</a:t>
            </a:r>
          </a:p>
        </p:txBody>
      </p:sp>
      <p:pic>
        <p:nvPicPr>
          <p:cNvPr id="7" name="Picture 6">
            <a:extLst>
              <a:ext uri="{FF2B5EF4-FFF2-40B4-BE49-F238E27FC236}">
                <a16:creationId xmlns:a16="http://schemas.microsoft.com/office/drawing/2014/main" id="{BA75D7F9-80CD-244F-9AC4-E4602069BC37}"/>
              </a:ext>
            </a:extLst>
          </p:cNvPr>
          <p:cNvPicPr>
            <a:picLocks noChangeAspect="1"/>
          </p:cNvPicPr>
          <p:nvPr/>
        </p:nvPicPr>
        <p:blipFill>
          <a:blip r:embed="rId4"/>
          <a:stretch>
            <a:fillRect/>
          </a:stretch>
        </p:blipFill>
        <p:spPr>
          <a:xfrm>
            <a:off x="4896629" y="5774590"/>
            <a:ext cx="3352801" cy="502920"/>
          </a:xfrm>
          <a:prstGeom prst="rect">
            <a:avLst/>
          </a:prstGeom>
        </p:spPr>
      </p:pic>
      <p:pic>
        <p:nvPicPr>
          <p:cNvPr id="9" name="Picture 8">
            <a:extLst>
              <a:ext uri="{FF2B5EF4-FFF2-40B4-BE49-F238E27FC236}">
                <a16:creationId xmlns:a16="http://schemas.microsoft.com/office/drawing/2014/main" id="{D5E742D6-BE4D-384E-BC96-7512BDC5952C}"/>
              </a:ext>
            </a:extLst>
          </p:cNvPr>
          <p:cNvPicPr>
            <a:picLocks noChangeAspect="1"/>
          </p:cNvPicPr>
          <p:nvPr/>
        </p:nvPicPr>
        <p:blipFill>
          <a:blip r:embed="rId5"/>
          <a:stretch>
            <a:fillRect/>
          </a:stretch>
        </p:blipFill>
        <p:spPr>
          <a:xfrm>
            <a:off x="6420629" y="1820577"/>
            <a:ext cx="5506466" cy="3351030"/>
          </a:xfrm>
          <a:prstGeom prst="rect">
            <a:avLst/>
          </a:prstGeom>
        </p:spPr>
      </p:pic>
    </p:spTree>
    <p:extLst>
      <p:ext uri="{BB962C8B-B14F-4D97-AF65-F5344CB8AC3E}">
        <p14:creationId xmlns:p14="http://schemas.microsoft.com/office/powerpoint/2010/main" val="111162405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8BB347-9EC0-E44A-8F01-F0108447D833}"/>
              </a:ext>
            </a:extLst>
          </p:cNvPr>
          <p:cNvSpPr>
            <a:spLocks noGrp="1"/>
          </p:cNvSpPr>
          <p:nvPr>
            <p:ph type="title"/>
          </p:nvPr>
        </p:nvSpPr>
        <p:spPr/>
        <p:txBody>
          <a:bodyPr/>
          <a:lstStyle/>
          <a:p>
            <a:r>
              <a:rPr lang="en-US" dirty="0"/>
              <a:t>Contract satisfied!</a:t>
            </a:r>
          </a:p>
        </p:txBody>
      </p:sp>
      <p:sp>
        <p:nvSpPr>
          <p:cNvPr id="19" name="Oval 18">
            <a:extLst>
              <a:ext uri="{FF2B5EF4-FFF2-40B4-BE49-F238E27FC236}">
                <a16:creationId xmlns:a16="http://schemas.microsoft.com/office/drawing/2014/main" id="{E109C983-74EF-B346-8717-205FA499798E}"/>
              </a:ext>
            </a:extLst>
          </p:cNvPr>
          <p:cNvSpPr/>
          <p:nvPr/>
        </p:nvSpPr>
        <p:spPr>
          <a:xfrm>
            <a:off x="4047344" y="5681277"/>
            <a:ext cx="689547" cy="689547"/>
          </a:xfrm>
          <a:prstGeom prst="ellipse">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100000" b="100000"/>
            </a:path>
            <a:tileRect t="-100000" r="-100000"/>
          </a:gra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grpSp>
        <p:nvGrpSpPr>
          <p:cNvPr id="12" name="Group 11">
            <a:extLst>
              <a:ext uri="{FF2B5EF4-FFF2-40B4-BE49-F238E27FC236}">
                <a16:creationId xmlns:a16="http://schemas.microsoft.com/office/drawing/2014/main" id="{FC03ABDE-15C3-EB49-BE8E-3D3F5876865E}"/>
              </a:ext>
            </a:extLst>
          </p:cNvPr>
          <p:cNvGrpSpPr/>
          <p:nvPr/>
        </p:nvGrpSpPr>
        <p:grpSpPr>
          <a:xfrm>
            <a:off x="275820" y="1246465"/>
            <a:ext cx="5934756" cy="2351173"/>
            <a:chOff x="365760" y="1965994"/>
            <a:chExt cx="5934756" cy="2351173"/>
          </a:xfrm>
        </p:grpSpPr>
        <p:pic>
          <p:nvPicPr>
            <p:cNvPr id="5" name="Picture 4">
              <a:extLst>
                <a:ext uri="{FF2B5EF4-FFF2-40B4-BE49-F238E27FC236}">
                  <a16:creationId xmlns:a16="http://schemas.microsoft.com/office/drawing/2014/main" id="{7A93F1C6-2BB0-F44D-83BB-C9BA7F277B98}"/>
                </a:ext>
              </a:extLst>
            </p:cNvPr>
            <p:cNvPicPr>
              <a:picLocks noChangeAspect="1"/>
            </p:cNvPicPr>
            <p:nvPr/>
          </p:nvPicPr>
          <p:blipFill>
            <a:blip r:embed="rId3"/>
            <a:stretch>
              <a:fillRect/>
            </a:stretch>
          </p:blipFill>
          <p:spPr>
            <a:xfrm>
              <a:off x="365760" y="2483059"/>
              <a:ext cx="5934756" cy="1834108"/>
            </a:xfrm>
            <a:prstGeom prst="rect">
              <a:avLst/>
            </a:prstGeom>
          </p:spPr>
        </p:pic>
        <p:sp>
          <p:nvSpPr>
            <p:cNvPr id="8" name="TextBox 7">
              <a:extLst>
                <a:ext uri="{FF2B5EF4-FFF2-40B4-BE49-F238E27FC236}">
                  <a16:creationId xmlns:a16="http://schemas.microsoft.com/office/drawing/2014/main" id="{76A2AE38-BAD7-5249-99A6-6E5F0669A70E}"/>
                </a:ext>
              </a:extLst>
            </p:cNvPr>
            <p:cNvSpPr txBox="1"/>
            <p:nvPr/>
          </p:nvSpPr>
          <p:spPr>
            <a:xfrm>
              <a:off x="1375262" y="1965994"/>
              <a:ext cx="3915752" cy="517065"/>
            </a:xfrm>
            <a:prstGeom prst="rect">
              <a:avLst/>
            </a:prstGeom>
            <a:noFill/>
          </p:spPr>
          <p:txBody>
            <a:bodyPr wrap="none" lIns="118872" tIns="91440" rIns="118872" bIns="91440" rtlCol="0" anchor="ctr" anchorCtr="0">
              <a:spAutoFit/>
            </a:bodyPr>
            <a:lstStyle/>
            <a:p>
              <a:pPr algn="l">
                <a:lnSpc>
                  <a:spcPct val="90000"/>
                </a:lnSpc>
              </a:pPr>
              <a:r>
                <a:rPr lang="en-US" sz="2400" b="1" dirty="0"/>
                <a:t>Simplest, easiest to write</a:t>
              </a:r>
            </a:p>
          </p:txBody>
        </p:sp>
      </p:grpSp>
      <p:grpSp>
        <p:nvGrpSpPr>
          <p:cNvPr id="13" name="Group 12">
            <a:extLst>
              <a:ext uri="{FF2B5EF4-FFF2-40B4-BE49-F238E27FC236}">
                <a16:creationId xmlns:a16="http://schemas.microsoft.com/office/drawing/2014/main" id="{A352EEE2-3977-7B4B-9A6B-5A57D36BEE65}"/>
              </a:ext>
            </a:extLst>
          </p:cNvPr>
          <p:cNvGrpSpPr/>
          <p:nvPr/>
        </p:nvGrpSpPr>
        <p:grpSpPr>
          <a:xfrm>
            <a:off x="6390649" y="1303512"/>
            <a:ext cx="5506466" cy="3868095"/>
            <a:chOff x="6420629" y="1303512"/>
            <a:chExt cx="5506466" cy="3868095"/>
          </a:xfrm>
        </p:grpSpPr>
        <p:pic>
          <p:nvPicPr>
            <p:cNvPr id="9" name="Picture 8">
              <a:extLst>
                <a:ext uri="{FF2B5EF4-FFF2-40B4-BE49-F238E27FC236}">
                  <a16:creationId xmlns:a16="http://schemas.microsoft.com/office/drawing/2014/main" id="{D5E742D6-BE4D-384E-BC96-7512BDC5952C}"/>
                </a:ext>
              </a:extLst>
            </p:cNvPr>
            <p:cNvPicPr>
              <a:picLocks noChangeAspect="1"/>
            </p:cNvPicPr>
            <p:nvPr/>
          </p:nvPicPr>
          <p:blipFill>
            <a:blip r:embed="rId4"/>
            <a:stretch>
              <a:fillRect/>
            </a:stretch>
          </p:blipFill>
          <p:spPr>
            <a:xfrm>
              <a:off x="6420629" y="1820577"/>
              <a:ext cx="5506466" cy="3351030"/>
            </a:xfrm>
            <a:prstGeom prst="rect">
              <a:avLst/>
            </a:prstGeom>
          </p:spPr>
        </p:pic>
        <p:sp>
          <p:nvSpPr>
            <p:cNvPr id="11" name="TextBox 10">
              <a:extLst>
                <a:ext uri="{FF2B5EF4-FFF2-40B4-BE49-F238E27FC236}">
                  <a16:creationId xmlns:a16="http://schemas.microsoft.com/office/drawing/2014/main" id="{0DE27F9F-1796-D348-929B-C5902AE4018B}"/>
                </a:ext>
              </a:extLst>
            </p:cNvPr>
            <p:cNvSpPr txBox="1"/>
            <p:nvPr/>
          </p:nvSpPr>
          <p:spPr>
            <a:xfrm>
              <a:off x="7087746" y="1303512"/>
              <a:ext cx="4172232" cy="517065"/>
            </a:xfrm>
            <a:prstGeom prst="rect">
              <a:avLst/>
            </a:prstGeom>
            <a:noFill/>
          </p:spPr>
          <p:txBody>
            <a:bodyPr wrap="none" lIns="118872" tIns="91440" rIns="118872" bIns="91440" rtlCol="0" anchor="ctr" anchorCtr="0">
              <a:spAutoFit/>
            </a:bodyPr>
            <a:lstStyle/>
            <a:p>
              <a:pPr algn="l">
                <a:lnSpc>
                  <a:spcPct val="90000"/>
                </a:lnSpc>
              </a:pPr>
              <a:r>
                <a:rPr lang="en-US" sz="2400" b="1" dirty="0"/>
                <a:t>Sufficient verification tests</a:t>
              </a:r>
            </a:p>
          </p:txBody>
        </p:sp>
      </p:grpSp>
      <p:pic>
        <p:nvPicPr>
          <p:cNvPr id="10" name="Picture 9">
            <a:extLst>
              <a:ext uri="{FF2B5EF4-FFF2-40B4-BE49-F238E27FC236}">
                <a16:creationId xmlns:a16="http://schemas.microsoft.com/office/drawing/2014/main" id="{ECE92106-FC50-7B41-85FE-0FFD8F0795D8}"/>
              </a:ext>
            </a:extLst>
          </p:cNvPr>
          <p:cNvPicPr>
            <a:picLocks noChangeAspect="1"/>
          </p:cNvPicPr>
          <p:nvPr/>
        </p:nvPicPr>
        <p:blipFill>
          <a:blip r:embed="rId5"/>
          <a:stretch>
            <a:fillRect/>
          </a:stretch>
        </p:blipFill>
        <p:spPr>
          <a:xfrm>
            <a:off x="4893939" y="5797450"/>
            <a:ext cx="3352800" cy="457200"/>
          </a:xfrm>
          <a:prstGeom prst="rect">
            <a:avLst/>
          </a:prstGeom>
        </p:spPr>
      </p:pic>
    </p:spTree>
    <p:extLst>
      <p:ext uri="{BB962C8B-B14F-4D97-AF65-F5344CB8AC3E}">
        <p14:creationId xmlns:p14="http://schemas.microsoft.com/office/powerpoint/2010/main" val="304542988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8BB347-9EC0-E44A-8F01-F0108447D833}"/>
              </a:ext>
            </a:extLst>
          </p:cNvPr>
          <p:cNvSpPr>
            <a:spLocks noGrp="1"/>
          </p:cNvSpPr>
          <p:nvPr>
            <p:ph type="title"/>
          </p:nvPr>
        </p:nvSpPr>
        <p:spPr/>
        <p:txBody>
          <a:bodyPr/>
          <a:lstStyle/>
          <a:p>
            <a:r>
              <a:rPr lang="en-US" dirty="0"/>
              <a:t>Refactor</a:t>
            </a:r>
          </a:p>
        </p:txBody>
      </p:sp>
      <p:pic>
        <p:nvPicPr>
          <p:cNvPr id="5" name="Picture 4">
            <a:extLst>
              <a:ext uri="{FF2B5EF4-FFF2-40B4-BE49-F238E27FC236}">
                <a16:creationId xmlns:a16="http://schemas.microsoft.com/office/drawing/2014/main" id="{7A93F1C6-2BB0-F44D-83BB-C9BA7F277B98}"/>
              </a:ext>
            </a:extLst>
          </p:cNvPr>
          <p:cNvPicPr>
            <a:picLocks noChangeAspect="1"/>
          </p:cNvPicPr>
          <p:nvPr/>
        </p:nvPicPr>
        <p:blipFill>
          <a:blip r:embed="rId3"/>
          <a:stretch>
            <a:fillRect/>
          </a:stretch>
        </p:blipFill>
        <p:spPr>
          <a:xfrm>
            <a:off x="305800" y="2602979"/>
            <a:ext cx="5934756" cy="1834108"/>
          </a:xfrm>
          <a:prstGeom prst="rect">
            <a:avLst/>
          </a:prstGeom>
        </p:spPr>
      </p:pic>
      <p:sp>
        <p:nvSpPr>
          <p:cNvPr id="3" name="TextBox 2">
            <a:extLst>
              <a:ext uri="{FF2B5EF4-FFF2-40B4-BE49-F238E27FC236}">
                <a16:creationId xmlns:a16="http://schemas.microsoft.com/office/drawing/2014/main" id="{DEFDEDDB-9740-AD4F-A6A5-1C7EE63B6347}"/>
              </a:ext>
            </a:extLst>
          </p:cNvPr>
          <p:cNvSpPr txBox="1"/>
          <p:nvPr/>
        </p:nvSpPr>
        <p:spPr>
          <a:xfrm>
            <a:off x="365760" y="1074589"/>
            <a:ext cx="5273495" cy="1348061"/>
          </a:xfrm>
          <a:prstGeom prst="rect">
            <a:avLst/>
          </a:prstGeom>
          <a:noFill/>
        </p:spPr>
        <p:txBody>
          <a:bodyPr wrap="none" lIns="118872" tIns="91440" rIns="118872" bIns="91440" rtlCol="0" anchor="ctr" anchorCtr="0">
            <a:spAutoFit/>
          </a:bodyPr>
          <a:lstStyle/>
          <a:p>
            <a:pPr algn="l">
              <a:lnSpc>
                <a:spcPct val="90000"/>
              </a:lnSpc>
            </a:pPr>
            <a:r>
              <a:rPr lang="en-US" sz="2400" dirty="0"/>
              <a:t>Change implementation, </a:t>
            </a:r>
            <a:r>
              <a:rPr lang="en-US" sz="2400" b="1" dirty="0"/>
              <a:t>not</a:t>
            </a:r>
            <a:r>
              <a:rPr lang="en-US" sz="2400" dirty="0"/>
              <a:t> contract</a:t>
            </a:r>
          </a:p>
          <a:p>
            <a:pPr marL="342900" indent="-342900" algn="l">
              <a:lnSpc>
                <a:spcPct val="90000"/>
              </a:lnSpc>
              <a:buFont typeface="Arial" panose="020B0604020202020204" pitchFamily="34" charset="0"/>
              <a:buChar char="•"/>
            </a:pPr>
            <a:r>
              <a:rPr lang="en-US" sz="2000" dirty="0"/>
              <a:t>No need to update documentation</a:t>
            </a:r>
          </a:p>
          <a:p>
            <a:pPr marL="342900" indent="-342900" algn="l">
              <a:lnSpc>
                <a:spcPct val="90000"/>
              </a:lnSpc>
              <a:buFont typeface="Arial" panose="020B0604020202020204" pitchFamily="34" charset="0"/>
              <a:buChar char="•"/>
            </a:pPr>
            <a:r>
              <a:rPr lang="en-US" sz="2000" dirty="0"/>
              <a:t>No need to update test suite</a:t>
            </a:r>
          </a:p>
          <a:p>
            <a:pPr marL="342900" indent="-342900" algn="l">
              <a:lnSpc>
                <a:spcPct val="90000"/>
              </a:lnSpc>
              <a:buFont typeface="Arial" panose="020B0604020202020204" pitchFamily="34" charset="0"/>
              <a:buChar char="•"/>
            </a:pPr>
            <a:endParaRPr lang="en-US" sz="2000" b="1" dirty="0"/>
          </a:p>
        </p:txBody>
      </p:sp>
      <p:pic>
        <p:nvPicPr>
          <p:cNvPr id="15" name="Picture 14">
            <a:extLst>
              <a:ext uri="{FF2B5EF4-FFF2-40B4-BE49-F238E27FC236}">
                <a16:creationId xmlns:a16="http://schemas.microsoft.com/office/drawing/2014/main" id="{76F09BAC-09AF-5F41-8E9E-48465F629B3B}"/>
              </a:ext>
            </a:extLst>
          </p:cNvPr>
          <p:cNvPicPr>
            <a:picLocks noChangeAspect="1"/>
          </p:cNvPicPr>
          <p:nvPr/>
        </p:nvPicPr>
        <p:blipFill>
          <a:blip r:embed="rId4"/>
          <a:stretch>
            <a:fillRect/>
          </a:stretch>
        </p:blipFill>
        <p:spPr>
          <a:xfrm>
            <a:off x="6350910" y="1155078"/>
            <a:ext cx="5553114" cy="4406275"/>
          </a:xfrm>
          <a:prstGeom prst="rect">
            <a:avLst/>
          </a:prstGeom>
        </p:spPr>
      </p:pic>
      <p:sp>
        <p:nvSpPr>
          <p:cNvPr id="17" name="Oval 16">
            <a:extLst>
              <a:ext uri="{FF2B5EF4-FFF2-40B4-BE49-F238E27FC236}">
                <a16:creationId xmlns:a16="http://schemas.microsoft.com/office/drawing/2014/main" id="{779D5088-C651-2243-9382-994C02694124}"/>
              </a:ext>
            </a:extLst>
          </p:cNvPr>
          <p:cNvSpPr/>
          <p:nvPr/>
        </p:nvSpPr>
        <p:spPr>
          <a:xfrm>
            <a:off x="4047344" y="5681277"/>
            <a:ext cx="689547" cy="689547"/>
          </a:xfrm>
          <a:prstGeom prst="ellipse">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100000" b="100000"/>
            </a:path>
            <a:tileRect t="-100000" r="-100000"/>
          </a:gra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pic>
        <p:nvPicPr>
          <p:cNvPr id="18" name="Picture 17">
            <a:extLst>
              <a:ext uri="{FF2B5EF4-FFF2-40B4-BE49-F238E27FC236}">
                <a16:creationId xmlns:a16="http://schemas.microsoft.com/office/drawing/2014/main" id="{B9364F2F-D628-6142-8413-4115EA48311B}"/>
              </a:ext>
            </a:extLst>
          </p:cNvPr>
          <p:cNvPicPr>
            <a:picLocks noChangeAspect="1"/>
          </p:cNvPicPr>
          <p:nvPr/>
        </p:nvPicPr>
        <p:blipFill>
          <a:blip r:embed="rId5"/>
          <a:stretch>
            <a:fillRect/>
          </a:stretch>
        </p:blipFill>
        <p:spPr>
          <a:xfrm>
            <a:off x="4893939" y="5797450"/>
            <a:ext cx="3352800" cy="457200"/>
          </a:xfrm>
          <a:prstGeom prst="rect">
            <a:avLst/>
          </a:prstGeom>
        </p:spPr>
      </p:pic>
    </p:spTree>
    <p:extLst>
      <p:ext uri="{BB962C8B-B14F-4D97-AF65-F5344CB8AC3E}">
        <p14:creationId xmlns:p14="http://schemas.microsoft.com/office/powerpoint/2010/main" val="6468484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53EB79-6934-FD44-A380-905452B8A0FF}"/>
              </a:ext>
            </a:extLst>
          </p:cNvPr>
          <p:cNvSpPr>
            <a:spLocks noGrp="1"/>
          </p:cNvSpPr>
          <p:nvPr>
            <p:ph type="title"/>
          </p:nvPr>
        </p:nvSpPr>
        <p:spPr/>
        <p:txBody>
          <a:bodyPr/>
          <a:lstStyle/>
          <a:p>
            <a:r>
              <a:rPr lang="en-US" dirty="0"/>
              <a:t>Test driven development</a:t>
            </a:r>
            <a:br>
              <a:rPr lang="en-US" dirty="0"/>
            </a:br>
            <a:endParaRPr lang="en-US" dirty="0"/>
          </a:p>
        </p:txBody>
      </p:sp>
      <p:sp>
        <p:nvSpPr>
          <p:cNvPr id="3" name="Content Placeholder 2">
            <a:extLst>
              <a:ext uri="{FF2B5EF4-FFF2-40B4-BE49-F238E27FC236}">
                <a16:creationId xmlns:a16="http://schemas.microsoft.com/office/drawing/2014/main" id="{CC0957CD-FCBC-E34D-A460-07A8A5C2C2DD}"/>
              </a:ext>
            </a:extLst>
          </p:cNvPr>
          <p:cNvSpPr>
            <a:spLocks noGrp="1"/>
          </p:cNvSpPr>
          <p:nvPr>
            <p:ph idx="1"/>
          </p:nvPr>
        </p:nvSpPr>
        <p:spPr>
          <a:xfrm>
            <a:off x="365760" y="1227700"/>
            <a:ext cx="11369809" cy="4047778"/>
          </a:xfrm>
        </p:spPr>
        <p:txBody>
          <a:bodyPr/>
          <a:lstStyle/>
          <a:p>
            <a:pPr marL="0" indent="0">
              <a:buNone/>
            </a:pPr>
            <a:r>
              <a:rPr lang="en-US" dirty="0"/>
              <a:t>Incremental development by writing/modifying code &amp; getting immediate feedback</a:t>
            </a:r>
          </a:p>
          <a:p>
            <a:r>
              <a:rPr lang="en-US" dirty="0"/>
              <a:t>Coevolves the functionality of the code with verification of that functionality</a:t>
            </a:r>
          </a:p>
          <a:p>
            <a:pPr marL="342900" indent="-342900">
              <a:buFont typeface="Arial" panose="020B0604020202020204" pitchFamily="34" charset="0"/>
              <a:buChar char="•"/>
            </a:pPr>
            <a:r>
              <a:rPr lang="en-US" dirty="0"/>
              <a:t>Simultaneous requirements gathering/analysis &amp; verification planning</a:t>
            </a:r>
          </a:p>
          <a:p>
            <a:pPr marL="342900" indent="-342900">
              <a:buFont typeface="Arial" panose="020B0604020202020204" pitchFamily="34" charset="0"/>
              <a:buChar char="•"/>
            </a:pPr>
            <a:r>
              <a:rPr lang="en-US" dirty="0"/>
              <a:t>All code is testable &amp; code that you need</a:t>
            </a:r>
          </a:p>
          <a:p>
            <a:pPr marL="342900" indent="-342900">
              <a:buFont typeface="Arial" panose="020B0604020202020204" pitchFamily="34" charset="0"/>
              <a:buChar char="•"/>
            </a:pPr>
            <a:r>
              <a:rPr lang="en-US" dirty="0"/>
              <a:t>Produces a proven test suite for future regression testing</a:t>
            </a:r>
          </a:p>
          <a:p>
            <a:pPr marL="342900" indent="-342900">
              <a:buFont typeface="Arial" panose="020B0604020202020204" pitchFamily="34" charset="0"/>
              <a:buChar char="•"/>
            </a:pPr>
            <a:r>
              <a:rPr lang="en-US" dirty="0"/>
              <a:t>Minimizes tedium of writing tests</a:t>
            </a:r>
          </a:p>
          <a:p>
            <a:pPr marL="342900" indent="-342900">
              <a:buFont typeface="Arial" panose="020B0604020202020204" pitchFamily="34" charset="0"/>
              <a:buChar char="•"/>
            </a:pPr>
            <a:r>
              <a:rPr lang="en-US" dirty="0"/>
              <a:t>Proactively </a:t>
            </a:r>
            <a:r>
              <a:rPr lang="en-US" b="1" dirty="0"/>
              <a:t>prevents</a:t>
            </a:r>
            <a:r>
              <a:rPr lang="en-US" dirty="0"/>
              <a:t> bug creation</a:t>
            </a:r>
          </a:p>
          <a:p>
            <a:pPr marL="342900" indent="-342900">
              <a:buFont typeface="Arial" panose="020B0604020202020204" pitchFamily="34" charset="0"/>
              <a:buChar char="•"/>
            </a:pPr>
            <a:r>
              <a:rPr lang="en-US" dirty="0"/>
              <a:t>Adopt to move plan-based more toward agile</a:t>
            </a:r>
          </a:p>
          <a:p>
            <a:pPr marL="0" indent="0">
              <a:buNone/>
            </a:pPr>
            <a:endParaRPr lang="en-US" dirty="0"/>
          </a:p>
          <a:p>
            <a:pPr marL="0" indent="0">
              <a:buNone/>
            </a:pPr>
            <a:endParaRPr lang="en-US" dirty="0"/>
          </a:p>
        </p:txBody>
      </p:sp>
      <p:sp>
        <p:nvSpPr>
          <p:cNvPr id="4" name="TextBox 3">
            <a:extLst>
              <a:ext uri="{FF2B5EF4-FFF2-40B4-BE49-F238E27FC236}">
                <a16:creationId xmlns:a16="http://schemas.microsoft.com/office/drawing/2014/main" id="{C6BB8E37-21FD-0F47-8409-FDA42F5C5450}"/>
              </a:ext>
            </a:extLst>
          </p:cNvPr>
          <p:cNvSpPr txBox="1"/>
          <p:nvPr/>
        </p:nvSpPr>
        <p:spPr>
          <a:xfrm>
            <a:off x="365760" y="5157978"/>
            <a:ext cx="11369809" cy="1143903"/>
          </a:xfrm>
          <a:prstGeom prst="rect">
            <a:avLst/>
          </a:prstGeom>
          <a:noFill/>
        </p:spPr>
        <p:txBody>
          <a:bodyPr wrap="square" lIns="118872" tIns="91440" rIns="118872" bIns="91440" rtlCol="0" anchor="ctr" anchorCtr="0">
            <a:spAutoFit/>
          </a:bodyPr>
          <a:lstStyle/>
          <a:p>
            <a:pPr>
              <a:lnSpc>
                <a:spcPct val="90000"/>
              </a:lnSpc>
            </a:pPr>
            <a:r>
              <a:rPr lang="en-US" sz="2000" b="1" dirty="0"/>
              <a:t>Note that</a:t>
            </a:r>
          </a:p>
          <a:p>
            <a:pPr marL="342900" indent="-342900">
              <a:lnSpc>
                <a:spcPct val="90000"/>
              </a:lnSpc>
              <a:spcBef>
                <a:spcPts val="500"/>
              </a:spcBef>
              <a:buFont typeface="Arial" panose="020B0604020202020204" pitchFamily="34" charset="0"/>
              <a:buChar char="•"/>
            </a:pPr>
            <a:r>
              <a:rPr lang="en-US" sz="2000" dirty="0"/>
              <a:t>Occasionally breaking a test or the code temporarily to see how a test fails can be helpful</a:t>
            </a:r>
          </a:p>
          <a:p>
            <a:pPr marL="342900" indent="-342900">
              <a:lnSpc>
                <a:spcPct val="90000"/>
              </a:lnSpc>
              <a:spcBef>
                <a:spcPts val="500"/>
              </a:spcBef>
              <a:buFont typeface="Arial" panose="020B0604020202020204" pitchFamily="34" charset="0"/>
              <a:buChar char="•"/>
            </a:pPr>
            <a:r>
              <a:rPr lang="en-US" sz="2000" dirty="0"/>
              <a:t>Many IDEs integrate TDD testing into the interface</a:t>
            </a:r>
          </a:p>
        </p:txBody>
      </p:sp>
    </p:spTree>
    <p:extLst>
      <p:ext uri="{BB962C8B-B14F-4D97-AF65-F5344CB8AC3E}">
        <p14:creationId xmlns:p14="http://schemas.microsoft.com/office/powerpoint/2010/main" val="18313689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F7ACC53-42FB-DB47-96DB-0D406716618A}"/>
              </a:ext>
            </a:extLst>
          </p:cNvPr>
          <p:cNvSpPr>
            <a:spLocks noGrp="1"/>
          </p:cNvSpPr>
          <p:nvPr>
            <p:ph type="ctrTitle"/>
          </p:nvPr>
        </p:nvSpPr>
        <p:spPr>
          <a:xfrm>
            <a:off x="3177633" y="503144"/>
            <a:ext cx="8292316" cy="696069"/>
          </a:xfrm>
        </p:spPr>
        <p:txBody>
          <a:bodyPr/>
          <a:lstStyle/>
          <a:p>
            <a:r>
              <a:rPr lang="en-US" dirty="0"/>
              <a:t>Bibliography</a:t>
            </a:r>
          </a:p>
        </p:txBody>
      </p:sp>
      <p:sp>
        <p:nvSpPr>
          <p:cNvPr id="6" name="Content Placeholder 2">
            <a:extLst>
              <a:ext uri="{FF2B5EF4-FFF2-40B4-BE49-F238E27FC236}">
                <a16:creationId xmlns:a16="http://schemas.microsoft.com/office/drawing/2014/main" id="{5BF2B2F3-2747-C649-A217-82295270196D}"/>
              </a:ext>
            </a:extLst>
          </p:cNvPr>
          <p:cNvSpPr txBox="1">
            <a:spLocks/>
          </p:cNvSpPr>
          <p:nvPr/>
        </p:nvSpPr>
        <p:spPr bwMode="auto">
          <a:xfrm>
            <a:off x="365760" y="1737360"/>
            <a:ext cx="11369809" cy="4047778"/>
          </a:xfrm>
          <a:prstGeom prst="rect">
            <a:avLst/>
          </a:prstGeom>
          <a:noFill/>
          <a:ln w="9525">
            <a:noFill/>
            <a:miter lim="800000"/>
            <a:headEnd/>
            <a:tailEnd/>
          </a:ln>
        </p:spPr>
        <p:txBody>
          <a:bodyPr vert="horz" wrap="square" lIns="109728" tIns="45720" rIns="91440" bIns="45720" numCol="1" anchor="t" anchorCtr="0" compatLnSpc="1">
            <a:prstTxWarp prst="textNoShape">
              <a:avLst/>
            </a:prstTxWarp>
            <a:noAutofit/>
          </a:bodyPr>
          <a:lstStyle>
            <a:lvl1pPr marL="0" indent="0" algn="l" rtl="0" eaLnBrk="1" fontAlgn="base" hangingPunct="1">
              <a:lnSpc>
                <a:spcPct val="90000"/>
              </a:lnSpc>
              <a:spcBef>
                <a:spcPts val="1400"/>
              </a:spcBef>
              <a:spcAft>
                <a:spcPct val="0"/>
              </a:spcAft>
              <a:buClr>
                <a:schemeClr val="tx1"/>
              </a:buClr>
              <a:buFont typeface="Arial" charset="0"/>
              <a:buNone/>
              <a:defRPr sz="2400" kern="1200">
                <a:solidFill>
                  <a:schemeClr val="tx1"/>
                </a:solidFill>
                <a:latin typeface="Arial" panose="020B0604020202020204" pitchFamily="34" charset="0"/>
                <a:ea typeface="+mn-ea"/>
                <a:cs typeface="Arial" panose="020B0604020202020204" pitchFamily="34" charset="0"/>
              </a:defRPr>
            </a:lvl1pPr>
            <a:lvl2pPr marL="457200" indent="0" algn="ctr" rtl="0" eaLnBrk="1" fontAlgn="base" hangingPunct="1">
              <a:lnSpc>
                <a:spcPct val="90000"/>
              </a:lnSpc>
              <a:spcBef>
                <a:spcPts val="800"/>
              </a:spcBef>
              <a:spcAft>
                <a:spcPct val="0"/>
              </a:spcAft>
              <a:buClr>
                <a:schemeClr val="tx1"/>
              </a:buClr>
              <a:buFont typeface="Arial" charset="0"/>
              <a:buNone/>
              <a:defRPr sz="2000" kern="1200">
                <a:solidFill>
                  <a:schemeClr val="tx1">
                    <a:tint val="75000"/>
                  </a:schemeClr>
                </a:solidFill>
                <a:latin typeface="+mn-lt"/>
                <a:ea typeface="+mn-ea"/>
                <a:cs typeface="+mn-cs"/>
              </a:defRPr>
            </a:lvl2pPr>
            <a:lvl3pPr marL="914400" indent="0" algn="ctr" rtl="0" eaLnBrk="1" fontAlgn="base" hangingPunct="1">
              <a:lnSpc>
                <a:spcPct val="90000"/>
              </a:lnSpc>
              <a:spcBef>
                <a:spcPts val="800"/>
              </a:spcBef>
              <a:spcAft>
                <a:spcPct val="0"/>
              </a:spcAft>
              <a:buClr>
                <a:schemeClr val="tx1"/>
              </a:buClr>
              <a:buFont typeface="Arial" charset="0"/>
              <a:buNone/>
              <a:defRPr sz="1800" kern="1200">
                <a:solidFill>
                  <a:schemeClr val="tx1">
                    <a:tint val="75000"/>
                  </a:schemeClr>
                </a:solidFill>
                <a:latin typeface="+mn-lt"/>
                <a:ea typeface="+mn-ea"/>
                <a:cs typeface="+mn-cs"/>
              </a:defRPr>
            </a:lvl3pPr>
            <a:lvl4pPr marL="1371600" indent="0" algn="ctr" rtl="0" eaLnBrk="1" fontAlgn="base" hangingPunct="1">
              <a:lnSpc>
                <a:spcPct val="90000"/>
              </a:lnSpc>
              <a:spcBef>
                <a:spcPts val="800"/>
              </a:spcBef>
              <a:spcAft>
                <a:spcPct val="0"/>
              </a:spcAft>
              <a:buClr>
                <a:schemeClr val="tx1"/>
              </a:buClr>
              <a:buFont typeface="Arial" charset="0"/>
              <a:buNone/>
              <a:defRPr sz="1600" kern="1200">
                <a:solidFill>
                  <a:schemeClr val="tx1">
                    <a:tint val="75000"/>
                  </a:schemeClr>
                </a:solidFill>
                <a:latin typeface="+mn-lt"/>
                <a:ea typeface="+mn-ea"/>
                <a:cs typeface="+mn-cs"/>
              </a:defRPr>
            </a:lvl4pPr>
            <a:lvl5pPr marL="1828800" indent="0" algn="ctr" rtl="0" eaLnBrk="1" fontAlgn="base" hangingPunct="1">
              <a:lnSpc>
                <a:spcPct val="90000"/>
              </a:lnSpc>
              <a:spcBef>
                <a:spcPts val="600"/>
              </a:spcBef>
              <a:spcAft>
                <a:spcPct val="0"/>
              </a:spcAft>
              <a:buClr>
                <a:schemeClr val="tx1"/>
              </a:buClr>
              <a:buFont typeface="Arial" charset="0"/>
              <a:buNone/>
              <a:defRPr sz="16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457200" indent="-457200">
              <a:buFont typeface="+mj-lt"/>
              <a:buAutoNum type="arabicPeriod"/>
            </a:pPr>
            <a:r>
              <a:rPr lang="en-US" dirty="0"/>
              <a:t>Kent Beck, </a:t>
            </a:r>
            <a:r>
              <a:rPr lang="en-US" dirty="0">
                <a:hlinkClick r:id="rId3"/>
              </a:rPr>
              <a:t>Test Driven Development: By Example</a:t>
            </a:r>
            <a:r>
              <a:rPr lang="en-US" dirty="0"/>
              <a:t>.  Addison-Wesley, 2002.</a:t>
            </a:r>
          </a:p>
          <a:p>
            <a:pPr marL="457200" indent="-457200">
              <a:buFont typeface="+mj-lt"/>
              <a:buAutoNum type="arabicPeriod"/>
            </a:pPr>
            <a:r>
              <a:rPr lang="en-US" dirty="0"/>
              <a:t>Steve Freeman &amp; Nat Pryce, </a:t>
            </a:r>
            <a:r>
              <a:rPr lang="en-US" dirty="0">
                <a:hlinkClick r:id="rId4"/>
              </a:rPr>
              <a:t>Growing Object-Oriented Software, Guided by Tests</a:t>
            </a:r>
            <a:r>
              <a:rPr lang="en-US" dirty="0"/>
              <a:t>.  Addison-Wesley, 2009.</a:t>
            </a:r>
          </a:p>
          <a:p>
            <a:pPr marL="457200" indent="-457200">
              <a:buFont typeface="+mj-lt"/>
              <a:buAutoNum type="arabicPeriod"/>
            </a:pPr>
            <a:r>
              <a:rPr lang="en-US" dirty="0"/>
              <a:t>Ian Sommerville, </a:t>
            </a:r>
            <a:r>
              <a:rPr lang="en-US" dirty="0">
                <a:hlinkClick r:id="rId5"/>
              </a:rPr>
              <a:t>Software Engineering</a:t>
            </a:r>
            <a:r>
              <a:rPr lang="en-US" dirty="0"/>
              <a:t>.  Pearson, Tenth Edition, 2016.</a:t>
            </a:r>
          </a:p>
          <a:p>
            <a:pPr marL="457200" indent="-457200">
              <a:buFont typeface="+mj-lt"/>
              <a:buAutoNum type="arabicPeriod"/>
            </a:pPr>
            <a:r>
              <a:rPr lang="en-US" dirty="0"/>
              <a:t>Aziz </a:t>
            </a:r>
            <a:r>
              <a:rPr lang="en-US" dirty="0" err="1"/>
              <a:t>Nanthaamornphong</a:t>
            </a:r>
            <a:r>
              <a:rPr lang="en-US" dirty="0"/>
              <a:t> &amp; Jeffrey C. Carver, “</a:t>
            </a:r>
            <a:r>
              <a:rPr lang="en-US" dirty="0">
                <a:hlinkClick r:id="rId6"/>
              </a:rPr>
              <a:t>Test-Driven Development in scientific software: a survey</a:t>
            </a:r>
            <a:r>
              <a:rPr lang="en-US" dirty="0"/>
              <a:t>”. </a:t>
            </a:r>
            <a:r>
              <a:rPr lang="en-US" i="1" dirty="0"/>
              <a:t>Software Quality Journal</a:t>
            </a:r>
            <a:r>
              <a:rPr lang="en-US" dirty="0"/>
              <a:t>, Vol 25, Issue 2, 2017, pp. 343-372.</a:t>
            </a:r>
          </a:p>
          <a:p>
            <a:pPr marL="457200" indent="-457200">
              <a:buFont typeface="+mj-lt"/>
              <a:buAutoNum type="arabicPeriod"/>
            </a:pPr>
            <a:r>
              <a:rPr lang="en-US" dirty="0"/>
              <a:t>Aziz </a:t>
            </a:r>
            <a:r>
              <a:rPr lang="en-US" dirty="0" err="1"/>
              <a:t>Nanthaamornphong</a:t>
            </a:r>
            <a:r>
              <a:rPr lang="en-US" dirty="0"/>
              <a:t>, Jeffrey C. Carver, Karla Morris, </a:t>
            </a:r>
            <a:r>
              <a:rPr lang="en-US" i="1" dirty="0"/>
              <a:t>et. al., “</a:t>
            </a:r>
            <a:r>
              <a:rPr lang="en-US" b="1" dirty="0">
                <a:hlinkClick r:id="rId7"/>
              </a:rPr>
              <a:t>Building </a:t>
            </a:r>
            <a:r>
              <a:rPr lang="en-US" b="1" dirty="0" err="1">
                <a:hlinkClick r:id="rId7"/>
              </a:rPr>
              <a:t>CLiiME</a:t>
            </a:r>
            <a:r>
              <a:rPr lang="en-US" b="1" dirty="0">
                <a:hlinkClick r:id="rId7"/>
              </a:rPr>
              <a:t> via Test-Driven Development: A Case Study</a:t>
            </a:r>
            <a:r>
              <a:rPr lang="en-US" dirty="0"/>
              <a:t>”,  May/June 2014.</a:t>
            </a:r>
          </a:p>
          <a:p>
            <a:pPr marL="457200" indent="-457200">
              <a:buFont typeface="+mj-lt"/>
              <a:buAutoNum type="arabicPeriod"/>
            </a:pPr>
            <a:endParaRPr lang="en-US" dirty="0"/>
          </a:p>
        </p:txBody>
      </p:sp>
    </p:spTree>
    <p:extLst>
      <p:ext uri="{BB962C8B-B14F-4D97-AF65-F5344CB8AC3E}">
        <p14:creationId xmlns:p14="http://schemas.microsoft.com/office/powerpoint/2010/main" val="68087787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52AD8-340F-4E8B-B0C4-7ABAA20B6F6A}"/>
              </a:ext>
            </a:extLst>
          </p:cNvPr>
          <p:cNvSpPr>
            <a:spLocks noGrp="1"/>
          </p:cNvSpPr>
          <p:nvPr>
            <p:ph type="title"/>
          </p:nvPr>
        </p:nvSpPr>
        <p:spPr/>
        <p:txBody>
          <a:bodyPr/>
          <a:lstStyle/>
          <a:p>
            <a:r>
              <a:rPr lang="en-US" dirty="0"/>
              <a:t>Agenda</a:t>
            </a:r>
          </a:p>
        </p:txBody>
      </p:sp>
      <p:graphicFrame>
        <p:nvGraphicFramePr>
          <p:cNvPr id="10" name="Content Placeholder 3">
            <a:extLst>
              <a:ext uri="{FF2B5EF4-FFF2-40B4-BE49-F238E27FC236}">
                <a16:creationId xmlns:a16="http://schemas.microsoft.com/office/drawing/2014/main" id="{851440F5-3029-B144-91B0-3DE5BB5EB763}"/>
              </a:ext>
            </a:extLst>
          </p:cNvPr>
          <p:cNvGraphicFramePr>
            <a:graphicFrameLocks/>
          </p:cNvGraphicFramePr>
          <p:nvPr>
            <p:extLst>
              <p:ext uri="{D42A27DB-BD31-4B8C-83A1-F6EECF244321}">
                <p14:modId xmlns:p14="http://schemas.microsoft.com/office/powerpoint/2010/main" val="4097713807"/>
              </p:ext>
            </p:extLst>
          </p:nvPr>
        </p:nvGraphicFramePr>
        <p:xfrm>
          <a:off x="532129" y="1113891"/>
          <a:ext cx="11157544" cy="4413429"/>
        </p:xfrm>
        <a:graphic>
          <a:graphicData uri="http://schemas.openxmlformats.org/drawingml/2006/table">
            <a:tbl>
              <a:tblPr firstRow="1" bandRow="1">
                <a:tableStyleId>{5C22544A-7EE6-4342-B048-85BDC9FD1C3A}</a:tableStyleId>
              </a:tblPr>
              <a:tblGrid>
                <a:gridCol w="1889395">
                  <a:extLst>
                    <a:ext uri="{9D8B030D-6E8A-4147-A177-3AD203B41FA5}">
                      <a16:colId xmlns:a16="http://schemas.microsoft.com/office/drawing/2014/main" val="3446576009"/>
                    </a:ext>
                  </a:extLst>
                </a:gridCol>
                <a:gridCol w="927410">
                  <a:extLst>
                    <a:ext uri="{9D8B030D-6E8A-4147-A177-3AD203B41FA5}">
                      <a16:colId xmlns:a16="http://schemas.microsoft.com/office/drawing/2014/main" val="339314737"/>
                    </a:ext>
                  </a:extLst>
                </a:gridCol>
                <a:gridCol w="5500985">
                  <a:extLst>
                    <a:ext uri="{9D8B030D-6E8A-4147-A177-3AD203B41FA5}">
                      <a16:colId xmlns:a16="http://schemas.microsoft.com/office/drawing/2014/main" val="1263998808"/>
                    </a:ext>
                  </a:extLst>
                </a:gridCol>
                <a:gridCol w="2839754">
                  <a:extLst>
                    <a:ext uri="{9D8B030D-6E8A-4147-A177-3AD203B41FA5}">
                      <a16:colId xmlns:a16="http://schemas.microsoft.com/office/drawing/2014/main" val="4097899022"/>
                    </a:ext>
                  </a:extLst>
                </a:gridCol>
              </a:tblGrid>
              <a:tr h="370743">
                <a:tc>
                  <a:txBody>
                    <a:bodyPr/>
                    <a:lstStyle/>
                    <a:p>
                      <a:pPr algn="l">
                        <a:lnSpc>
                          <a:spcPct val="100000"/>
                        </a:lnSpc>
                      </a:pPr>
                      <a:r>
                        <a:rPr lang="en-US" sz="1600" dirty="0"/>
                        <a:t>Time</a:t>
                      </a:r>
                    </a:p>
                  </a:txBody>
                  <a:tcPr marL="91416" marR="91416" marT="45708" marB="45708"/>
                </a:tc>
                <a:tc>
                  <a:txBody>
                    <a:bodyPr/>
                    <a:lstStyle/>
                    <a:p>
                      <a:pPr>
                        <a:lnSpc>
                          <a:spcPct val="100000"/>
                        </a:lnSpc>
                      </a:pPr>
                      <a:r>
                        <a:rPr lang="en-US" sz="1600" dirty="0"/>
                        <a:t>Module</a:t>
                      </a:r>
                    </a:p>
                  </a:txBody>
                  <a:tcPr marL="91416" marR="91416" marT="45708" marB="45708"/>
                </a:tc>
                <a:tc>
                  <a:txBody>
                    <a:bodyPr/>
                    <a:lstStyle/>
                    <a:p>
                      <a:pPr>
                        <a:lnSpc>
                          <a:spcPct val="100000"/>
                        </a:lnSpc>
                      </a:pPr>
                      <a:r>
                        <a:rPr lang="en-US" sz="1600" dirty="0"/>
                        <a:t>Topic</a:t>
                      </a:r>
                    </a:p>
                  </a:txBody>
                  <a:tcPr marL="91416" marR="91416" marT="45708" marB="45708"/>
                </a:tc>
                <a:tc>
                  <a:txBody>
                    <a:bodyPr/>
                    <a:lstStyle/>
                    <a:p>
                      <a:pPr>
                        <a:lnSpc>
                          <a:spcPct val="100000"/>
                        </a:lnSpc>
                      </a:pPr>
                      <a:r>
                        <a:rPr lang="en-US" sz="1600" dirty="0"/>
                        <a:t>Speaker</a:t>
                      </a:r>
                    </a:p>
                  </a:txBody>
                  <a:tcPr marL="91416" marR="91416" marT="45708" marB="45708"/>
                </a:tc>
                <a:extLst>
                  <a:ext uri="{0D108BD9-81ED-4DB2-BD59-A6C34878D82A}">
                    <a16:rowId xmlns:a16="http://schemas.microsoft.com/office/drawing/2014/main" val="3602420430"/>
                  </a:ext>
                </a:extLst>
              </a:tr>
              <a:tr h="370743">
                <a:tc>
                  <a:txBody>
                    <a:bodyPr/>
                    <a:lstStyle/>
                    <a:p>
                      <a:pPr algn="l">
                        <a:lnSpc>
                          <a:spcPct val="100000"/>
                        </a:lnSpc>
                      </a:pPr>
                      <a:r>
                        <a:rPr lang="en-US" sz="1600" dirty="0"/>
                        <a:t>9:30am-10:15am</a:t>
                      </a:r>
                    </a:p>
                  </a:txBody>
                  <a:tcPr marL="91416" marR="91416" marT="45708" marB="45708"/>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01</a:t>
                      </a:r>
                    </a:p>
                  </a:txBody>
                  <a:tcPr marL="91416" marR="91416" marT="45708" marB="45708"/>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u="none" strike="noStrike" kern="1200" dirty="0">
                          <a:solidFill>
                            <a:schemeClr val="dk1"/>
                          </a:solidFill>
                          <a:effectLst/>
                          <a:latin typeface="+mn-lt"/>
                          <a:ea typeface="+mn-ea"/>
                          <a:cs typeface="+mn-cs"/>
                        </a:rPr>
                        <a:t>Objectives, Motivation, &amp; Overview</a:t>
                      </a:r>
                      <a:endParaRPr lang="en-US" sz="1600" dirty="0"/>
                    </a:p>
                  </a:txBody>
                  <a:tcPr marL="91416" marR="91416" marT="45708" marB="45708"/>
                </a:tc>
                <a:tc>
                  <a:txBody>
                    <a:bodyPr/>
                    <a:lstStyle/>
                    <a:p>
                      <a:pPr>
                        <a:lnSpc>
                          <a:spcPct val="100000"/>
                        </a:lnSpc>
                      </a:pPr>
                      <a:r>
                        <a:rPr lang="en-US" sz="1600" i="0" dirty="0"/>
                        <a:t>Katherine Riley, ANL</a:t>
                      </a:r>
                    </a:p>
                  </a:txBody>
                  <a:tcPr marL="91416" marR="91416" marT="45708" marB="45708"/>
                </a:tc>
                <a:extLst>
                  <a:ext uri="{0D108BD9-81ED-4DB2-BD59-A6C34878D82A}">
                    <a16:rowId xmlns:a16="http://schemas.microsoft.com/office/drawing/2014/main" val="18592124"/>
                  </a:ext>
                </a:extLst>
              </a:tr>
              <a:tr h="370743">
                <a:tc>
                  <a:txBody>
                    <a:bodyPr/>
                    <a:lstStyle/>
                    <a:p>
                      <a:pPr algn="l">
                        <a:lnSpc>
                          <a:spcPct val="100000"/>
                        </a:lnSpc>
                      </a:pPr>
                      <a:r>
                        <a:rPr lang="en-US" sz="1600" i="1" dirty="0">
                          <a:solidFill>
                            <a:schemeClr val="tx2"/>
                          </a:solidFill>
                        </a:rPr>
                        <a:t>10:15am-10:45am</a:t>
                      </a:r>
                    </a:p>
                  </a:txBody>
                  <a:tcPr marL="91416" marR="91416" marT="45708" marB="45708"/>
                </a:tc>
                <a:tc>
                  <a:txBody>
                    <a:bodyPr/>
                    <a:lstStyle/>
                    <a:p>
                      <a:pPr>
                        <a:lnSpc>
                          <a:spcPct val="100000"/>
                        </a:lnSpc>
                      </a:pPr>
                      <a:endParaRPr lang="en-US" sz="1600" dirty="0"/>
                    </a:p>
                  </a:txBody>
                  <a:tcPr marL="91416" marR="91416" marT="45708" marB="45708"/>
                </a:tc>
                <a:tc>
                  <a:txBody>
                    <a:bodyPr/>
                    <a:lstStyle/>
                    <a:p>
                      <a:pPr>
                        <a:lnSpc>
                          <a:spcPct val="100000"/>
                        </a:lnSpc>
                      </a:pPr>
                      <a:r>
                        <a:rPr lang="en-US" sz="1600" b="0" i="1" u="none" strike="noStrike" kern="1200" dirty="0">
                          <a:solidFill>
                            <a:schemeClr val="tx2"/>
                          </a:solidFill>
                          <a:effectLst/>
                          <a:latin typeface="+mn-lt"/>
                          <a:ea typeface="+mn-ea"/>
                          <a:cs typeface="+mn-cs"/>
                        </a:rPr>
                        <a:t>Break</a:t>
                      </a:r>
                      <a:endParaRPr lang="en-US" sz="1600" dirty="0"/>
                    </a:p>
                  </a:txBody>
                  <a:tcPr marL="91416" marR="91416" marT="45708" marB="45708"/>
                </a:tc>
                <a:tc>
                  <a:txBody>
                    <a:bodyPr/>
                    <a:lstStyle/>
                    <a:p>
                      <a:pPr>
                        <a:lnSpc>
                          <a:spcPct val="100000"/>
                        </a:lnSpc>
                      </a:pPr>
                      <a:endParaRPr lang="en-US" sz="1600" i="0" dirty="0"/>
                    </a:p>
                  </a:txBody>
                  <a:tcPr marL="91416" marR="91416" marT="45708" marB="45708"/>
                </a:tc>
                <a:extLst>
                  <a:ext uri="{0D108BD9-81ED-4DB2-BD59-A6C34878D82A}">
                    <a16:rowId xmlns:a16="http://schemas.microsoft.com/office/drawing/2014/main" val="2417511484"/>
                  </a:ext>
                </a:extLst>
              </a:tr>
              <a:tr h="234209">
                <a:tc>
                  <a:txBody>
                    <a:bodyPr/>
                    <a:lstStyle/>
                    <a:p>
                      <a:pPr algn="l">
                        <a:lnSpc>
                          <a:spcPct val="100000"/>
                        </a:lnSpc>
                      </a:pPr>
                      <a:r>
                        <a:rPr lang="en-US" sz="1600" dirty="0"/>
                        <a:t>10:45am-11:30am</a:t>
                      </a:r>
                    </a:p>
                  </a:txBody>
                  <a:tcPr marL="91416" marR="91416" marT="45708" marB="45708"/>
                </a:tc>
                <a:tc>
                  <a:txBody>
                    <a:bodyPr/>
                    <a:lstStyle/>
                    <a:p>
                      <a:pPr>
                        <a:lnSpc>
                          <a:spcPct val="100000"/>
                        </a:lnSpc>
                      </a:pPr>
                      <a:r>
                        <a:rPr lang="en-US" sz="1600" dirty="0"/>
                        <a:t>02</a:t>
                      </a:r>
                    </a:p>
                  </a:txBody>
                  <a:tcPr marL="91416" marR="91416" marT="45708" marB="45708"/>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Requirements &amp; Test-Driven Development</a:t>
                      </a:r>
                    </a:p>
                  </a:txBody>
                  <a:tcPr marL="91416" marR="91416" marT="45708" marB="45708"/>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i="0" dirty="0"/>
                        <a:t>Jared O’Neal, ANL</a:t>
                      </a:r>
                    </a:p>
                  </a:txBody>
                  <a:tcPr marL="91416" marR="91416" marT="45708" marB="45708"/>
                </a:tc>
                <a:extLst>
                  <a:ext uri="{0D108BD9-81ED-4DB2-BD59-A6C34878D82A}">
                    <a16:rowId xmlns:a16="http://schemas.microsoft.com/office/drawing/2014/main" val="2325667943"/>
                  </a:ext>
                </a:extLst>
              </a:tr>
              <a:tr h="370743">
                <a:tc>
                  <a:txBody>
                    <a:bodyPr/>
                    <a:lstStyle/>
                    <a:p>
                      <a:pPr algn="l">
                        <a:lnSpc>
                          <a:spcPct val="100000"/>
                        </a:lnSpc>
                      </a:pPr>
                      <a:r>
                        <a:rPr lang="en-US" sz="1600" dirty="0"/>
                        <a:t>11:30am-12:30pm</a:t>
                      </a:r>
                    </a:p>
                  </a:txBody>
                  <a:tcPr marL="91416" marR="91416" marT="45708" marB="45708"/>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03</a:t>
                      </a:r>
                    </a:p>
                  </a:txBody>
                  <a:tcPr marL="91416" marR="91416" marT="45708" marB="45708"/>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Software Design &amp; Testing</a:t>
                      </a:r>
                    </a:p>
                  </a:txBody>
                  <a:tcPr marL="91416" marR="91416" marT="45708" marB="45708"/>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i="0" dirty="0" err="1"/>
                        <a:t>Anshu</a:t>
                      </a:r>
                      <a:r>
                        <a:rPr lang="en-US" sz="1600" i="0" dirty="0"/>
                        <a:t> Dubey, ANL</a:t>
                      </a:r>
                    </a:p>
                  </a:txBody>
                  <a:tcPr marL="91416" marR="91416" marT="45708" marB="45708"/>
                </a:tc>
                <a:extLst>
                  <a:ext uri="{0D108BD9-81ED-4DB2-BD59-A6C34878D82A}">
                    <a16:rowId xmlns:a16="http://schemas.microsoft.com/office/drawing/2014/main" val="1105160419"/>
                  </a:ext>
                </a:extLst>
              </a:tr>
              <a:tr h="370743">
                <a:tc>
                  <a:txBody>
                    <a:bodyPr/>
                    <a:lstStyle/>
                    <a:p>
                      <a:pPr algn="l">
                        <a:lnSpc>
                          <a:spcPct val="100000"/>
                        </a:lnSpc>
                      </a:pPr>
                      <a:r>
                        <a:rPr lang="en-US" sz="1600" i="1" dirty="0">
                          <a:solidFill>
                            <a:schemeClr val="tx2"/>
                          </a:solidFill>
                        </a:rPr>
                        <a:t>12:30pm-1:30pm</a:t>
                      </a:r>
                    </a:p>
                  </a:txBody>
                  <a:tcPr marL="91416" marR="91416" marT="45708" marB="45708"/>
                </a:tc>
                <a:tc>
                  <a:txBody>
                    <a:bodyPr/>
                    <a:lstStyle/>
                    <a:p>
                      <a:pPr>
                        <a:lnSpc>
                          <a:spcPct val="100000"/>
                        </a:lnSpc>
                      </a:pPr>
                      <a:endParaRPr lang="en-US" sz="1600" dirty="0"/>
                    </a:p>
                  </a:txBody>
                  <a:tcPr marL="91416" marR="91416" marT="45708" marB="45708"/>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1" u="none" strike="noStrike" kern="1200" dirty="0">
                          <a:solidFill>
                            <a:schemeClr val="tx2"/>
                          </a:solidFill>
                          <a:effectLst/>
                          <a:latin typeface="+mn-lt"/>
                          <a:ea typeface="+mn-ea"/>
                          <a:cs typeface="+mn-cs"/>
                        </a:rPr>
                        <a:t>Lunch</a:t>
                      </a:r>
                      <a:endParaRPr lang="en-US" sz="1600" dirty="0"/>
                    </a:p>
                  </a:txBody>
                  <a:tcPr marL="91416" marR="91416" marT="45708" marB="45708"/>
                </a:tc>
                <a:tc>
                  <a:txBody>
                    <a:bodyPr/>
                    <a:lstStyle/>
                    <a:p>
                      <a:pPr>
                        <a:lnSpc>
                          <a:spcPct val="100000"/>
                        </a:lnSpc>
                      </a:pPr>
                      <a:endParaRPr lang="en-US" sz="1600" i="0" dirty="0"/>
                    </a:p>
                  </a:txBody>
                  <a:tcPr marL="91416" marR="91416" marT="45708" marB="45708"/>
                </a:tc>
                <a:extLst>
                  <a:ext uri="{0D108BD9-81ED-4DB2-BD59-A6C34878D82A}">
                    <a16:rowId xmlns:a16="http://schemas.microsoft.com/office/drawing/2014/main" val="3991164013"/>
                  </a:ext>
                </a:extLst>
              </a:tr>
              <a:tr h="370743">
                <a:tc>
                  <a:txBody>
                    <a:bodyPr/>
                    <a:lstStyle/>
                    <a:p>
                      <a:pPr algn="l">
                        <a:lnSpc>
                          <a:spcPct val="100000"/>
                        </a:lnSpc>
                      </a:pPr>
                      <a:r>
                        <a:rPr lang="en-US" sz="1600" dirty="0"/>
                        <a:t>1:30pm-2:15pm</a:t>
                      </a:r>
                    </a:p>
                  </a:txBody>
                  <a:tcPr marL="91416" marR="91416" marT="45708" marB="45708"/>
                </a:tc>
                <a:tc>
                  <a:txBody>
                    <a:bodyPr/>
                    <a:lstStyle/>
                    <a:p>
                      <a:pPr>
                        <a:lnSpc>
                          <a:spcPct val="100000"/>
                        </a:lnSpc>
                      </a:pPr>
                      <a:r>
                        <a:rPr lang="en-US" sz="1600" dirty="0"/>
                        <a:t>04</a:t>
                      </a:r>
                    </a:p>
                  </a:txBody>
                  <a:tcPr marL="91416" marR="91416" marT="45708" marB="45708"/>
                </a:tc>
                <a:tc>
                  <a:txBody>
                    <a:bodyPr/>
                    <a:lstStyle/>
                    <a:p>
                      <a:pPr>
                        <a:lnSpc>
                          <a:spcPct val="100000"/>
                        </a:lnSpc>
                      </a:pPr>
                      <a:r>
                        <a:rPr lang="en-US" sz="1600" dirty="0"/>
                        <a:t>Licensing</a:t>
                      </a:r>
                    </a:p>
                  </a:txBody>
                  <a:tcPr marL="91416" marR="91416" marT="45708" marB="45708"/>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i="0" dirty="0"/>
                        <a:t>J</a:t>
                      </a:r>
                      <a:r>
                        <a:rPr lang="en-US" sz="1600" b="0" i="0" u="none" strike="noStrike" kern="1200" dirty="0">
                          <a:solidFill>
                            <a:schemeClr val="dk1"/>
                          </a:solidFill>
                          <a:effectLst/>
                          <a:latin typeface="+mn-lt"/>
                          <a:ea typeface="+mn-ea"/>
                          <a:cs typeface="+mn-cs"/>
                        </a:rPr>
                        <a:t>ames </a:t>
                      </a:r>
                      <a:r>
                        <a:rPr lang="en-US" sz="1600" b="0" i="0" u="none" strike="noStrike" kern="1200" dirty="0" err="1">
                          <a:solidFill>
                            <a:schemeClr val="dk1"/>
                          </a:solidFill>
                          <a:effectLst/>
                          <a:latin typeface="+mn-lt"/>
                          <a:ea typeface="+mn-ea"/>
                          <a:cs typeface="+mn-cs"/>
                        </a:rPr>
                        <a:t>Willenbring</a:t>
                      </a:r>
                      <a:r>
                        <a:rPr lang="en-US" sz="1600" i="0" dirty="0"/>
                        <a:t>, SNL</a:t>
                      </a:r>
                    </a:p>
                  </a:txBody>
                  <a:tcPr marL="91416" marR="91416" marT="45708" marB="45708"/>
                </a:tc>
                <a:extLst>
                  <a:ext uri="{0D108BD9-81ED-4DB2-BD59-A6C34878D82A}">
                    <a16:rowId xmlns:a16="http://schemas.microsoft.com/office/drawing/2014/main" val="910718610"/>
                  </a:ext>
                </a:extLst>
              </a:tr>
              <a:tr h="37074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2:15pm-3:15pm</a:t>
                      </a:r>
                    </a:p>
                  </a:txBody>
                  <a:tcPr marL="91416" marR="91416" marT="45708" marB="45708"/>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05</a:t>
                      </a:r>
                    </a:p>
                  </a:txBody>
                  <a:tcPr marL="91416" marR="91416" marT="45708" marB="45708"/>
                </a:tc>
                <a:tc>
                  <a:txBody>
                    <a:bodyPr/>
                    <a:lstStyle/>
                    <a:p>
                      <a:pPr>
                        <a:lnSpc>
                          <a:spcPct val="100000"/>
                        </a:lnSpc>
                      </a:pPr>
                      <a:r>
                        <a:rPr lang="en-US" sz="1600" b="0" i="0" u="none" strike="noStrike" kern="1200" dirty="0">
                          <a:solidFill>
                            <a:schemeClr val="dk1"/>
                          </a:solidFill>
                          <a:effectLst/>
                          <a:latin typeface="+mn-lt"/>
                          <a:ea typeface="+mn-ea"/>
                          <a:cs typeface="+mn-cs"/>
                        </a:rPr>
                        <a:t>Agile Methodologies &amp; Useful GitHub Tools </a:t>
                      </a:r>
                      <a:endParaRPr lang="en-US" sz="1600" dirty="0"/>
                    </a:p>
                  </a:txBody>
                  <a:tcPr marL="91416" marR="91416" marT="45708" marB="45708"/>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i="0" dirty="0"/>
                        <a:t>J</a:t>
                      </a:r>
                      <a:r>
                        <a:rPr lang="en-US" sz="1600" b="0" i="0" u="none" strike="noStrike" kern="1200" dirty="0">
                          <a:solidFill>
                            <a:schemeClr val="dk1"/>
                          </a:solidFill>
                          <a:effectLst/>
                          <a:latin typeface="+mn-lt"/>
                          <a:ea typeface="+mn-ea"/>
                          <a:cs typeface="+mn-cs"/>
                        </a:rPr>
                        <a:t>ames </a:t>
                      </a:r>
                      <a:r>
                        <a:rPr lang="en-US" sz="1600" b="0" i="0" u="none" strike="noStrike" kern="1200" dirty="0" err="1">
                          <a:solidFill>
                            <a:schemeClr val="dk1"/>
                          </a:solidFill>
                          <a:effectLst/>
                          <a:latin typeface="+mn-lt"/>
                          <a:ea typeface="+mn-ea"/>
                          <a:cs typeface="+mn-cs"/>
                        </a:rPr>
                        <a:t>Willenbring</a:t>
                      </a:r>
                      <a:r>
                        <a:rPr lang="en-US" sz="1600" i="0" dirty="0"/>
                        <a:t>, SNL</a:t>
                      </a:r>
                    </a:p>
                  </a:txBody>
                  <a:tcPr marL="91416" marR="91416" marT="45708" marB="45708"/>
                </a:tc>
                <a:extLst>
                  <a:ext uri="{0D108BD9-81ED-4DB2-BD59-A6C34878D82A}">
                    <a16:rowId xmlns:a16="http://schemas.microsoft.com/office/drawing/2014/main" val="1852754556"/>
                  </a:ext>
                </a:extLst>
              </a:tr>
              <a:tr h="37074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i="1" dirty="0">
                          <a:solidFill>
                            <a:schemeClr val="tx2"/>
                          </a:solidFill>
                        </a:rPr>
                        <a:t>3:15pm-3:45pm</a:t>
                      </a:r>
                    </a:p>
                  </a:txBody>
                  <a:tcPr marL="91416" marR="91416" marT="45708" marB="45708"/>
                </a:tc>
                <a:tc>
                  <a:txBody>
                    <a:bodyPr/>
                    <a:lstStyle/>
                    <a:p>
                      <a:pPr>
                        <a:lnSpc>
                          <a:spcPct val="100000"/>
                        </a:lnSpc>
                      </a:pPr>
                      <a:endParaRPr lang="en-US" sz="1600" dirty="0"/>
                    </a:p>
                  </a:txBody>
                  <a:tcPr marL="91416" marR="91416" marT="45708" marB="45708"/>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1" u="none" strike="noStrike" kern="1200" dirty="0">
                          <a:solidFill>
                            <a:schemeClr val="tx2"/>
                          </a:solidFill>
                          <a:effectLst/>
                          <a:latin typeface="+mn-lt"/>
                          <a:ea typeface="+mn-ea"/>
                          <a:cs typeface="+mn-cs"/>
                        </a:rPr>
                        <a:t>Break</a:t>
                      </a:r>
                      <a:endParaRPr lang="en-US" sz="1600" dirty="0"/>
                    </a:p>
                  </a:txBody>
                  <a:tcPr marL="91416" marR="91416" marT="45708" marB="45708"/>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i="0" dirty="0"/>
                    </a:p>
                  </a:txBody>
                  <a:tcPr marL="91416" marR="91416" marT="45708" marB="45708"/>
                </a:tc>
                <a:extLst>
                  <a:ext uri="{0D108BD9-81ED-4DB2-BD59-A6C34878D82A}">
                    <a16:rowId xmlns:a16="http://schemas.microsoft.com/office/drawing/2014/main" val="2601761536"/>
                  </a:ext>
                </a:extLst>
              </a:tr>
              <a:tr h="37074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3:45pm-4:15pm</a:t>
                      </a:r>
                    </a:p>
                  </a:txBody>
                  <a:tcPr marL="91416" marR="91416" marT="45708" marB="45708"/>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06</a:t>
                      </a:r>
                    </a:p>
                  </a:txBody>
                  <a:tcPr marL="91416" marR="91416" marT="45708" marB="45708"/>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Git Workflows</a:t>
                      </a:r>
                    </a:p>
                  </a:txBody>
                  <a:tcPr marL="91416" marR="91416" marT="45708" marB="45708"/>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i="0" dirty="0"/>
                        <a:t>Jared O’Neal, ANL</a:t>
                      </a:r>
                    </a:p>
                  </a:txBody>
                  <a:tcPr marL="91416" marR="91416" marT="45708" marB="45708"/>
                </a:tc>
                <a:extLst>
                  <a:ext uri="{0D108BD9-81ED-4DB2-BD59-A6C34878D82A}">
                    <a16:rowId xmlns:a16="http://schemas.microsoft.com/office/drawing/2014/main" val="4267546745"/>
                  </a:ext>
                </a:extLst>
              </a:tr>
              <a:tr h="37074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4:15pm-4:55pm</a:t>
                      </a:r>
                    </a:p>
                  </a:txBody>
                  <a:tcPr marL="91416" marR="91416" marT="45708" marB="45708"/>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07</a:t>
                      </a:r>
                    </a:p>
                  </a:txBody>
                  <a:tcPr marL="91416" marR="91416" marT="45708" marB="45708"/>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Code Coverage &amp; Continuous Integration</a:t>
                      </a:r>
                    </a:p>
                  </a:txBody>
                  <a:tcPr marL="91416" marR="91416" marT="45708" marB="45708"/>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i="0" dirty="0"/>
                        <a:t>Jared O’Neal, ANL</a:t>
                      </a:r>
                    </a:p>
                  </a:txBody>
                  <a:tcPr marL="91416" marR="91416" marT="45708" marB="45708"/>
                </a:tc>
                <a:extLst>
                  <a:ext uri="{0D108BD9-81ED-4DB2-BD59-A6C34878D82A}">
                    <a16:rowId xmlns:a16="http://schemas.microsoft.com/office/drawing/2014/main" val="1889698141"/>
                  </a:ext>
                </a:extLst>
              </a:tr>
              <a:tr h="37074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4:55pm-5:30pm</a:t>
                      </a:r>
                    </a:p>
                  </a:txBody>
                  <a:tcPr marL="91416" marR="91416" marT="45708" marB="45708"/>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08</a:t>
                      </a:r>
                    </a:p>
                  </a:txBody>
                  <a:tcPr marL="91416" marR="91416" marT="45708" marB="45708"/>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i="0" dirty="0"/>
                        <a:t>Software Refactoring &amp; Documentation</a:t>
                      </a:r>
                      <a:endParaRPr lang="en-US" sz="1600" dirty="0"/>
                    </a:p>
                  </a:txBody>
                  <a:tcPr marL="91416" marR="91416" marT="45708" marB="45708"/>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i="0" dirty="0" err="1"/>
                        <a:t>Anshu</a:t>
                      </a:r>
                      <a:r>
                        <a:rPr lang="en-US" sz="1600" i="0" dirty="0"/>
                        <a:t> Dubey, ANL</a:t>
                      </a:r>
                    </a:p>
                  </a:txBody>
                  <a:tcPr marL="91416" marR="91416" marT="45708" marB="45708"/>
                </a:tc>
                <a:extLst>
                  <a:ext uri="{0D108BD9-81ED-4DB2-BD59-A6C34878D82A}">
                    <a16:rowId xmlns:a16="http://schemas.microsoft.com/office/drawing/2014/main" val="1448740095"/>
                  </a:ext>
                </a:extLst>
              </a:tr>
            </a:tbl>
          </a:graphicData>
        </a:graphic>
      </p:graphicFrame>
      <p:grpSp>
        <p:nvGrpSpPr>
          <p:cNvPr id="5" name="Group 4">
            <a:extLst>
              <a:ext uri="{FF2B5EF4-FFF2-40B4-BE49-F238E27FC236}">
                <a16:creationId xmlns:a16="http://schemas.microsoft.com/office/drawing/2014/main" id="{27DF7147-C568-654C-A2DA-945B337E2174}"/>
              </a:ext>
            </a:extLst>
          </p:cNvPr>
          <p:cNvGrpSpPr/>
          <p:nvPr/>
        </p:nvGrpSpPr>
        <p:grpSpPr>
          <a:xfrm>
            <a:off x="74950" y="2356645"/>
            <a:ext cx="12029799" cy="390939"/>
            <a:chOff x="79513" y="1653208"/>
            <a:chExt cx="12029799" cy="390939"/>
          </a:xfrm>
        </p:grpSpPr>
        <p:cxnSp>
          <p:nvCxnSpPr>
            <p:cNvPr id="6" name="Straight Connector 5">
              <a:extLst>
                <a:ext uri="{FF2B5EF4-FFF2-40B4-BE49-F238E27FC236}">
                  <a16:creationId xmlns:a16="http://schemas.microsoft.com/office/drawing/2014/main" id="{D25E6C35-9C37-5E4B-A84E-127B5CE00F4D}"/>
                </a:ext>
              </a:extLst>
            </p:cNvPr>
            <p:cNvCxnSpPr/>
            <p:nvPr/>
          </p:nvCxnSpPr>
          <p:spPr>
            <a:xfrm>
              <a:off x="530679" y="1848678"/>
              <a:ext cx="11127467"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7" name="Arrow: Right 7">
              <a:extLst>
                <a:ext uri="{FF2B5EF4-FFF2-40B4-BE49-F238E27FC236}">
                  <a16:creationId xmlns:a16="http://schemas.microsoft.com/office/drawing/2014/main" id="{F99ED02A-465F-FA45-AC6D-342F3DAE1B35}"/>
                </a:ext>
              </a:extLst>
            </p:cNvPr>
            <p:cNvSpPr/>
            <p:nvPr/>
          </p:nvSpPr>
          <p:spPr>
            <a:xfrm>
              <a:off x="79513" y="1653208"/>
              <a:ext cx="451166" cy="390939"/>
            </a:xfrm>
            <a:prstGeom prst="rightArrow">
              <a:avLst/>
            </a:prstGeom>
            <a:solidFill>
              <a:srgbClr val="FF0000"/>
            </a:solidFill>
            <a:ln>
              <a:solidFill>
                <a:srgbClr val="FF0000"/>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8" name="Arrow: Right 8">
              <a:extLst>
                <a:ext uri="{FF2B5EF4-FFF2-40B4-BE49-F238E27FC236}">
                  <a16:creationId xmlns:a16="http://schemas.microsoft.com/office/drawing/2014/main" id="{FF70E035-246D-6046-9559-1E1FADFC19E0}"/>
                </a:ext>
              </a:extLst>
            </p:cNvPr>
            <p:cNvSpPr/>
            <p:nvPr/>
          </p:nvSpPr>
          <p:spPr>
            <a:xfrm rot="10800000">
              <a:off x="11658146" y="1653208"/>
              <a:ext cx="451166" cy="390939"/>
            </a:xfrm>
            <a:prstGeom prst="rightArrow">
              <a:avLst/>
            </a:prstGeom>
            <a:solidFill>
              <a:srgbClr val="FF0000"/>
            </a:solidFill>
            <a:ln>
              <a:solidFill>
                <a:srgbClr val="FF0000"/>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grpSp>
    </p:spTree>
    <p:extLst>
      <p:ext uri="{BB962C8B-B14F-4D97-AF65-F5344CB8AC3E}">
        <p14:creationId xmlns:p14="http://schemas.microsoft.com/office/powerpoint/2010/main" val="226299797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8F823E-3875-B34E-B008-AEC85BA5090D}"/>
              </a:ext>
            </a:extLst>
          </p:cNvPr>
          <p:cNvSpPr>
            <a:spLocks noGrp="1"/>
          </p:cNvSpPr>
          <p:nvPr>
            <p:ph type="title"/>
          </p:nvPr>
        </p:nvSpPr>
        <p:spPr/>
        <p:txBody>
          <a:bodyPr/>
          <a:lstStyle/>
          <a:p>
            <a:r>
              <a:rPr lang="en-US" dirty="0"/>
              <a:t>Why documentation?</a:t>
            </a:r>
          </a:p>
        </p:txBody>
      </p:sp>
      <p:sp>
        <p:nvSpPr>
          <p:cNvPr id="4" name="TextBox 3">
            <a:extLst>
              <a:ext uri="{FF2B5EF4-FFF2-40B4-BE49-F238E27FC236}">
                <a16:creationId xmlns:a16="http://schemas.microsoft.com/office/drawing/2014/main" id="{A0B25747-A33E-7A40-BF17-B8AA4DF6448A}"/>
              </a:ext>
            </a:extLst>
          </p:cNvPr>
          <p:cNvSpPr txBox="1"/>
          <p:nvPr/>
        </p:nvSpPr>
        <p:spPr>
          <a:xfrm>
            <a:off x="1750001" y="2953214"/>
            <a:ext cx="8603989" cy="1431161"/>
          </a:xfrm>
          <a:prstGeom prst="rect">
            <a:avLst/>
          </a:prstGeom>
          <a:noFill/>
        </p:spPr>
        <p:txBody>
          <a:bodyPr wrap="square" lIns="118872" tIns="91440" rIns="118872" bIns="91440" rtlCol="0" anchor="ctr" anchorCtr="0">
            <a:spAutoFit/>
          </a:bodyPr>
          <a:lstStyle/>
          <a:p>
            <a:pPr algn="ctr">
              <a:lnSpc>
                <a:spcPct val="90000"/>
              </a:lnSpc>
            </a:pPr>
            <a:r>
              <a:rPr lang="en-US" sz="2400" dirty="0"/>
              <a:t>“Those who read the software documentation want to understand the programs, not to relive their discovery.”</a:t>
            </a:r>
          </a:p>
          <a:p>
            <a:pPr algn="ctr">
              <a:lnSpc>
                <a:spcPct val="90000"/>
              </a:lnSpc>
            </a:pPr>
            <a:r>
              <a:rPr lang="en-US" sz="2400" dirty="0"/>
              <a:t> ⎯ </a:t>
            </a:r>
            <a:r>
              <a:rPr lang="en-US" sz="2400" dirty="0" err="1"/>
              <a:t>Parnas</a:t>
            </a:r>
            <a:r>
              <a:rPr lang="en-US" sz="2400" dirty="0"/>
              <a:t> &amp; Clements [10] </a:t>
            </a:r>
          </a:p>
          <a:p>
            <a:pPr algn="ctr">
              <a:lnSpc>
                <a:spcPct val="90000"/>
              </a:lnSpc>
            </a:pPr>
            <a:endParaRPr lang="en-US" dirty="0"/>
          </a:p>
        </p:txBody>
      </p:sp>
    </p:spTree>
    <p:extLst>
      <p:ext uri="{BB962C8B-B14F-4D97-AF65-F5344CB8AC3E}">
        <p14:creationId xmlns:p14="http://schemas.microsoft.com/office/powerpoint/2010/main" val="38024310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F8550E-A12D-8844-B3AA-843E0E02B76E}"/>
              </a:ext>
            </a:extLst>
          </p:cNvPr>
          <p:cNvSpPr>
            <a:spLocks noGrp="1"/>
          </p:cNvSpPr>
          <p:nvPr>
            <p:ph type="title"/>
          </p:nvPr>
        </p:nvSpPr>
        <p:spPr/>
        <p:txBody>
          <a:bodyPr/>
          <a:lstStyle/>
          <a:p>
            <a:r>
              <a:rPr lang="en-US" dirty="0"/>
              <a:t>Informal definition</a:t>
            </a:r>
          </a:p>
        </p:txBody>
      </p:sp>
      <p:sp>
        <p:nvSpPr>
          <p:cNvPr id="3" name="Content Placeholder 2">
            <a:extLst>
              <a:ext uri="{FF2B5EF4-FFF2-40B4-BE49-F238E27FC236}">
                <a16:creationId xmlns:a16="http://schemas.microsoft.com/office/drawing/2014/main" id="{0E7A5CED-599D-314E-9F01-E8806914DCFD}"/>
              </a:ext>
            </a:extLst>
          </p:cNvPr>
          <p:cNvSpPr>
            <a:spLocks noGrp="1"/>
          </p:cNvSpPr>
          <p:nvPr>
            <p:ph idx="1"/>
          </p:nvPr>
        </p:nvSpPr>
        <p:spPr>
          <a:xfrm>
            <a:off x="365760" y="1406880"/>
            <a:ext cx="10262265" cy="4047778"/>
          </a:xfrm>
        </p:spPr>
        <p:txBody>
          <a:bodyPr/>
          <a:lstStyle/>
          <a:p>
            <a:pPr marL="0" indent="0">
              <a:buNone/>
            </a:pPr>
            <a:r>
              <a:rPr lang="en-US" dirty="0">
                <a:latin typeface="+mn-lt"/>
              </a:rPr>
              <a:t>A complete collection of well-defined, mutually-consistent statements that define what you want to build and why these statements are important.</a:t>
            </a:r>
          </a:p>
          <a:p>
            <a:r>
              <a:rPr lang="en-US" dirty="0">
                <a:latin typeface="+mn-lt"/>
              </a:rPr>
              <a:t>What qualifies as “complete” is up to team</a:t>
            </a:r>
          </a:p>
          <a:p>
            <a:r>
              <a:rPr lang="en-US" dirty="0">
                <a:latin typeface="+mn-lt"/>
              </a:rPr>
              <a:t>Well-defined &amp; mutually-consistent should not be optional</a:t>
            </a:r>
          </a:p>
          <a:p>
            <a:pPr marL="0" indent="0">
              <a:spcBef>
                <a:spcPts val="0"/>
              </a:spcBef>
              <a:buNone/>
            </a:pPr>
            <a:endParaRPr lang="en-US" dirty="0">
              <a:latin typeface="+mn-lt"/>
            </a:endParaRPr>
          </a:p>
          <a:p>
            <a:pPr marL="0" indent="0">
              <a:buNone/>
            </a:pPr>
            <a:r>
              <a:rPr lang="en-US" dirty="0">
                <a:latin typeface="+mn-lt"/>
              </a:rPr>
              <a:t>Requirements</a:t>
            </a:r>
          </a:p>
          <a:p>
            <a:r>
              <a:rPr lang="en-US" dirty="0">
                <a:latin typeface="+mn-lt"/>
              </a:rPr>
              <a:t>help understand </a:t>
            </a:r>
            <a:r>
              <a:rPr lang="en-US" b="1" dirty="0">
                <a:latin typeface="+mn-lt"/>
              </a:rPr>
              <a:t>what we want </a:t>
            </a:r>
            <a:r>
              <a:rPr lang="en-US" dirty="0">
                <a:latin typeface="+mn-lt"/>
              </a:rPr>
              <a:t>before we address </a:t>
            </a:r>
            <a:r>
              <a:rPr lang="en-US" b="1" dirty="0">
                <a:latin typeface="+mn-lt"/>
              </a:rPr>
              <a:t>how to build it</a:t>
            </a:r>
            <a:r>
              <a:rPr lang="en-US" dirty="0">
                <a:latin typeface="+mn-lt"/>
              </a:rPr>
              <a:t>, </a:t>
            </a:r>
          </a:p>
          <a:p>
            <a:r>
              <a:rPr lang="en-US" dirty="0">
                <a:latin typeface="+mn-lt"/>
              </a:rPr>
              <a:t>should be </a:t>
            </a:r>
            <a:r>
              <a:rPr lang="en-US" b="1" dirty="0">
                <a:latin typeface="+mn-lt"/>
              </a:rPr>
              <a:t>verifiable</a:t>
            </a:r>
            <a:r>
              <a:rPr lang="en-US" dirty="0">
                <a:latin typeface="+mn-lt"/>
              </a:rPr>
              <a:t>, and </a:t>
            </a:r>
          </a:p>
          <a:p>
            <a:r>
              <a:rPr lang="en-US" dirty="0">
                <a:latin typeface="+mn-lt"/>
              </a:rPr>
              <a:t>should be documented.</a:t>
            </a:r>
          </a:p>
          <a:p>
            <a:pPr marL="0" indent="0">
              <a:buNone/>
            </a:pPr>
            <a:endParaRPr lang="en-US" sz="2000" dirty="0"/>
          </a:p>
        </p:txBody>
      </p:sp>
    </p:spTree>
    <p:extLst>
      <p:ext uri="{BB962C8B-B14F-4D97-AF65-F5344CB8AC3E}">
        <p14:creationId xmlns:p14="http://schemas.microsoft.com/office/powerpoint/2010/main" val="31468458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F8550E-A12D-8844-B3AA-843E0E02B76E}"/>
              </a:ext>
            </a:extLst>
          </p:cNvPr>
          <p:cNvSpPr>
            <a:spLocks noGrp="1"/>
          </p:cNvSpPr>
          <p:nvPr>
            <p:ph type="title"/>
          </p:nvPr>
        </p:nvSpPr>
        <p:spPr/>
        <p:txBody>
          <a:bodyPr/>
          <a:lstStyle/>
          <a:p>
            <a:r>
              <a:rPr lang="en-US" dirty="0"/>
              <a:t>Functional vs. non-functional</a:t>
            </a:r>
          </a:p>
        </p:txBody>
      </p:sp>
      <p:sp>
        <p:nvSpPr>
          <p:cNvPr id="3" name="Content Placeholder 2">
            <a:extLst>
              <a:ext uri="{FF2B5EF4-FFF2-40B4-BE49-F238E27FC236}">
                <a16:creationId xmlns:a16="http://schemas.microsoft.com/office/drawing/2014/main" id="{0E7A5CED-599D-314E-9F01-E8806914DCFD}"/>
              </a:ext>
            </a:extLst>
          </p:cNvPr>
          <p:cNvSpPr>
            <a:spLocks noGrp="1"/>
          </p:cNvSpPr>
          <p:nvPr>
            <p:ph idx="1"/>
          </p:nvPr>
        </p:nvSpPr>
        <p:spPr>
          <a:xfrm>
            <a:off x="365761" y="1406880"/>
            <a:ext cx="11266606" cy="4047778"/>
          </a:xfrm>
        </p:spPr>
        <p:txBody>
          <a:bodyPr/>
          <a:lstStyle/>
          <a:p>
            <a:pPr marL="0" indent="0">
              <a:buNone/>
            </a:pPr>
            <a:r>
              <a:rPr lang="en-US" dirty="0"/>
              <a:t>Functional Requirements communicate what services should or should not be provided.  This can include how they react to</a:t>
            </a:r>
          </a:p>
          <a:p>
            <a:r>
              <a:rPr lang="en-US" dirty="0"/>
              <a:t>inputs and</a:t>
            </a:r>
          </a:p>
          <a:p>
            <a:r>
              <a:rPr lang="en-US" dirty="0"/>
              <a:t>to corner/edge cases.</a:t>
            </a:r>
          </a:p>
          <a:p>
            <a:pPr marL="0" indent="0">
              <a:buNone/>
            </a:pPr>
            <a:r>
              <a:rPr lang="en-US" sz="2000" b="1" dirty="0"/>
              <a:t>Example</a:t>
            </a:r>
            <a:r>
              <a:rPr lang="en-US" sz="2000" dirty="0"/>
              <a:t>:  A new feature shall be added to the SW such that simulations Z can be configured at runtime to use a lower-order, but more performant solver.</a:t>
            </a:r>
          </a:p>
          <a:p>
            <a:pPr marL="0" indent="0">
              <a:buNone/>
            </a:pPr>
            <a:endParaRPr lang="en-US" sz="2000" dirty="0"/>
          </a:p>
          <a:p>
            <a:pPr marL="0" indent="0">
              <a:buNone/>
            </a:pPr>
            <a:r>
              <a:rPr lang="en-US" dirty="0"/>
              <a:t>Non-functional Requirements communicate constraints on the services and functionality.  These could be related to performance, portability, process, </a:t>
            </a:r>
            <a:r>
              <a:rPr lang="en-US" i="1" dirty="0"/>
              <a:t>etc</a:t>
            </a:r>
            <a:r>
              <a:rPr lang="en-US" dirty="0"/>
              <a:t>.</a:t>
            </a:r>
          </a:p>
          <a:p>
            <a:pPr marL="0" indent="0">
              <a:buNone/>
            </a:pPr>
            <a:r>
              <a:rPr lang="en-US" sz="2000" b="1" dirty="0"/>
              <a:t>Example</a:t>
            </a:r>
            <a:r>
              <a:rPr lang="en-US" sz="2000" dirty="0"/>
              <a:t>: The SW shall be developed as an open source project that is hosted on a Git-based version control host and shall have automated testing integrated in the repository for use with Continuous Integration.</a:t>
            </a:r>
          </a:p>
          <a:p>
            <a:pPr marL="0" indent="0">
              <a:buNone/>
            </a:pPr>
            <a:endParaRPr lang="en-US" sz="2000" dirty="0"/>
          </a:p>
        </p:txBody>
      </p:sp>
    </p:spTree>
    <p:extLst>
      <p:ext uri="{BB962C8B-B14F-4D97-AF65-F5344CB8AC3E}">
        <p14:creationId xmlns:p14="http://schemas.microsoft.com/office/powerpoint/2010/main" val="8558604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F8550E-A12D-8844-B3AA-843E0E02B76E}"/>
              </a:ext>
            </a:extLst>
          </p:cNvPr>
          <p:cNvSpPr>
            <a:spLocks noGrp="1"/>
          </p:cNvSpPr>
          <p:nvPr>
            <p:ph type="title"/>
          </p:nvPr>
        </p:nvSpPr>
        <p:spPr/>
        <p:txBody>
          <a:bodyPr/>
          <a:lstStyle/>
          <a:p>
            <a:r>
              <a:rPr lang="en-US" dirty="0"/>
              <a:t>Low-level requirements</a:t>
            </a:r>
          </a:p>
        </p:txBody>
      </p:sp>
      <p:sp>
        <p:nvSpPr>
          <p:cNvPr id="3" name="Content Placeholder 2">
            <a:extLst>
              <a:ext uri="{FF2B5EF4-FFF2-40B4-BE49-F238E27FC236}">
                <a16:creationId xmlns:a16="http://schemas.microsoft.com/office/drawing/2014/main" id="{0E7A5CED-599D-314E-9F01-E8806914DCFD}"/>
              </a:ext>
            </a:extLst>
          </p:cNvPr>
          <p:cNvSpPr>
            <a:spLocks noGrp="1"/>
          </p:cNvSpPr>
          <p:nvPr>
            <p:ph idx="1"/>
          </p:nvPr>
        </p:nvSpPr>
        <p:spPr>
          <a:xfrm>
            <a:off x="365761" y="1406880"/>
            <a:ext cx="11372472" cy="4047778"/>
          </a:xfrm>
        </p:spPr>
        <p:txBody>
          <a:bodyPr/>
          <a:lstStyle/>
          <a:p>
            <a:r>
              <a:rPr lang="en-US" dirty="0"/>
              <a:t>Technically-detailed or result of heavy constraints</a:t>
            </a:r>
          </a:p>
          <a:p>
            <a:r>
              <a:rPr lang="en-US" dirty="0"/>
              <a:t>Possibly informed by implementation ideas &amp; constraints</a:t>
            </a:r>
          </a:p>
          <a:p>
            <a:r>
              <a:rPr lang="en-US" dirty="0"/>
              <a:t>Overly specific can hinder design, creativity, &amp; freedom</a:t>
            </a:r>
          </a:p>
          <a:p>
            <a:pPr marL="0" indent="0">
              <a:buNone/>
            </a:pPr>
            <a:endParaRPr lang="en-US" sz="2000" b="1" dirty="0"/>
          </a:p>
          <a:p>
            <a:pPr marL="0" indent="0">
              <a:buNone/>
            </a:pPr>
            <a:r>
              <a:rPr lang="en-US" b="1" dirty="0"/>
              <a:t>Example</a:t>
            </a:r>
            <a:r>
              <a:rPr lang="en-US" dirty="0"/>
              <a:t>: The SW architecture shall be upgraded such that a simulation can be run on nodes with Model X CPUs and Model Y GPUs.  The use of GPUs shall be determined by the pre-processor.</a:t>
            </a:r>
          </a:p>
          <a:p>
            <a:endParaRPr lang="en-US" sz="2000" b="1" dirty="0"/>
          </a:p>
          <a:p>
            <a:pPr marL="0" indent="0">
              <a:buNone/>
            </a:pPr>
            <a:endParaRPr lang="en-US" sz="2000" dirty="0"/>
          </a:p>
        </p:txBody>
      </p:sp>
    </p:spTree>
    <p:extLst>
      <p:ext uri="{BB962C8B-B14F-4D97-AF65-F5344CB8AC3E}">
        <p14:creationId xmlns:p14="http://schemas.microsoft.com/office/powerpoint/2010/main" val="41718434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F8550E-A12D-8844-B3AA-843E0E02B76E}"/>
              </a:ext>
            </a:extLst>
          </p:cNvPr>
          <p:cNvSpPr>
            <a:spLocks noGrp="1"/>
          </p:cNvSpPr>
          <p:nvPr>
            <p:ph type="title"/>
          </p:nvPr>
        </p:nvSpPr>
        <p:spPr/>
        <p:txBody>
          <a:bodyPr/>
          <a:lstStyle/>
          <a:p>
            <a:r>
              <a:rPr lang="en-US" dirty="0"/>
              <a:t>High-level requirements</a:t>
            </a:r>
          </a:p>
        </p:txBody>
      </p:sp>
      <p:sp>
        <p:nvSpPr>
          <p:cNvPr id="3" name="Content Placeholder 2">
            <a:extLst>
              <a:ext uri="{FF2B5EF4-FFF2-40B4-BE49-F238E27FC236}">
                <a16:creationId xmlns:a16="http://schemas.microsoft.com/office/drawing/2014/main" id="{0E7A5CED-599D-314E-9F01-E8806914DCFD}"/>
              </a:ext>
            </a:extLst>
          </p:cNvPr>
          <p:cNvSpPr>
            <a:spLocks noGrp="1"/>
          </p:cNvSpPr>
          <p:nvPr>
            <p:ph idx="1"/>
          </p:nvPr>
        </p:nvSpPr>
        <p:spPr>
          <a:xfrm>
            <a:off x="365761" y="1406880"/>
            <a:ext cx="10741950" cy="4047778"/>
          </a:xfrm>
        </p:spPr>
        <p:txBody>
          <a:bodyPr/>
          <a:lstStyle/>
          <a:p>
            <a:r>
              <a:rPr lang="en-US" dirty="0"/>
              <a:t>Broad ideas, concepts, constraints, and abstractions</a:t>
            </a:r>
          </a:p>
          <a:p>
            <a:r>
              <a:rPr lang="en-US" dirty="0"/>
              <a:t>Little technical detail</a:t>
            </a:r>
          </a:p>
          <a:p>
            <a:r>
              <a:rPr lang="en-US" dirty="0"/>
              <a:t>Can be understood by people from different disciplines</a:t>
            </a:r>
          </a:p>
          <a:p>
            <a:r>
              <a:rPr lang="en-US" dirty="0"/>
              <a:t>Not affected as strongly by changes</a:t>
            </a:r>
          </a:p>
          <a:p>
            <a:r>
              <a:rPr lang="en-US" dirty="0"/>
              <a:t>Can be difficult for non-experts to turn into implementations</a:t>
            </a:r>
          </a:p>
          <a:p>
            <a:pPr marL="0" indent="0">
              <a:buNone/>
            </a:pPr>
            <a:endParaRPr lang="en-US" dirty="0"/>
          </a:p>
          <a:p>
            <a:pPr marL="0" indent="0">
              <a:buNone/>
            </a:pPr>
            <a:r>
              <a:rPr lang="en-US" b="1" dirty="0"/>
              <a:t>Example</a:t>
            </a:r>
            <a:r>
              <a:rPr lang="en-US" dirty="0"/>
              <a:t>:  The SW architecture shall be upgraded such that a simulation can be built to run on a node with only CPUs or on a node with accelerators.</a:t>
            </a:r>
          </a:p>
          <a:p>
            <a:pPr marL="0" indent="0">
              <a:buNone/>
            </a:pPr>
            <a:endParaRPr lang="en-US" sz="2000" dirty="0"/>
          </a:p>
        </p:txBody>
      </p:sp>
    </p:spTree>
    <p:extLst>
      <p:ext uri="{BB962C8B-B14F-4D97-AF65-F5344CB8AC3E}">
        <p14:creationId xmlns:p14="http://schemas.microsoft.com/office/powerpoint/2010/main" val="26613146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F8550E-A12D-8844-B3AA-843E0E02B76E}"/>
              </a:ext>
            </a:extLst>
          </p:cNvPr>
          <p:cNvSpPr>
            <a:spLocks noGrp="1"/>
          </p:cNvSpPr>
          <p:nvPr>
            <p:ph type="title"/>
          </p:nvPr>
        </p:nvSpPr>
        <p:spPr/>
        <p:txBody>
          <a:bodyPr/>
          <a:lstStyle/>
          <a:p>
            <a:r>
              <a:rPr lang="en-US" dirty="0"/>
              <a:t>Externally-imposed</a:t>
            </a:r>
          </a:p>
        </p:txBody>
      </p:sp>
      <p:sp>
        <p:nvSpPr>
          <p:cNvPr id="3" name="Content Placeholder 2">
            <a:extLst>
              <a:ext uri="{FF2B5EF4-FFF2-40B4-BE49-F238E27FC236}">
                <a16:creationId xmlns:a16="http://schemas.microsoft.com/office/drawing/2014/main" id="{0E7A5CED-599D-314E-9F01-E8806914DCFD}"/>
              </a:ext>
            </a:extLst>
          </p:cNvPr>
          <p:cNvSpPr>
            <a:spLocks noGrp="1"/>
          </p:cNvSpPr>
          <p:nvPr>
            <p:ph idx="1"/>
          </p:nvPr>
        </p:nvSpPr>
        <p:spPr>
          <a:xfrm>
            <a:off x="365761" y="1406880"/>
            <a:ext cx="9572718" cy="4047778"/>
          </a:xfrm>
        </p:spPr>
        <p:txBody>
          <a:bodyPr/>
          <a:lstStyle/>
          <a:p>
            <a:pPr marL="0" indent="0">
              <a:buNone/>
            </a:pPr>
            <a:r>
              <a:rPr lang="en-US" dirty="0"/>
              <a:t>Functional or Non-functional requirements due to</a:t>
            </a:r>
          </a:p>
          <a:p>
            <a:r>
              <a:rPr lang="en-US" dirty="0"/>
              <a:t>Use of third-party libraries</a:t>
            </a:r>
          </a:p>
          <a:p>
            <a:r>
              <a:rPr lang="en-US" dirty="0"/>
              <a:t>Working as a team of teams, or</a:t>
            </a:r>
          </a:p>
          <a:p>
            <a:r>
              <a:rPr lang="en-US" dirty="0"/>
              <a:t>Including standardization (e.g. </a:t>
            </a:r>
            <a:r>
              <a:rPr lang="en-US" dirty="0">
                <a:hlinkClick r:id="rId3"/>
              </a:rPr>
              <a:t>xSDK Community Package Policies</a:t>
            </a:r>
            <a:r>
              <a:rPr lang="en-US" dirty="0"/>
              <a:t>)</a:t>
            </a:r>
          </a:p>
        </p:txBody>
      </p:sp>
    </p:spTree>
    <p:extLst>
      <p:ext uri="{BB962C8B-B14F-4D97-AF65-F5344CB8AC3E}">
        <p14:creationId xmlns:p14="http://schemas.microsoft.com/office/powerpoint/2010/main" val="42297071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49853-9CB9-944A-A463-E41E98CD7F23}"/>
              </a:ext>
            </a:extLst>
          </p:cNvPr>
          <p:cNvSpPr>
            <a:spLocks noGrp="1"/>
          </p:cNvSpPr>
          <p:nvPr>
            <p:ph type="title"/>
          </p:nvPr>
        </p:nvSpPr>
        <p:spPr/>
        <p:txBody>
          <a:bodyPr/>
          <a:lstStyle/>
          <a:p>
            <a:r>
              <a:rPr lang="en-US" dirty="0"/>
              <a:t>Mathematical example</a:t>
            </a:r>
          </a:p>
        </p:txBody>
      </p:sp>
      <p:sp>
        <p:nvSpPr>
          <p:cNvPr id="3" name="Content Placeholder 2">
            <a:extLst>
              <a:ext uri="{FF2B5EF4-FFF2-40B4-BE49-F238E27FC236}">
                <a16:creationId xmlns:a16="http://schemas.microsoft.com/office/drawing/2014/main" id="{3EB16AA8-621B-9145-81FB-AA4BE75B8184}"/>
              </a:ext>
            </a:extLst>
          </p:cNvPr>
          <p:cNvSpPr>
            <a:spLocks noGrp="1"/>
          </p:cNvSpPr>
          <p:nvPr>
            <p:ph idx="1"/>
          </p:nvPr>
        </p:nvSpPr>
        <p:spPr>
          <a:xfrm>
            <a:off x="365760" y="1437560"/>
            <a:ext cx="11369809" cy="1245683"/>
          </a:xfrm>
        </p:spPr>
        <p:txBody>
          <a:bodyPr/>
          <a:lstStyle/>
          <a:p>
            <a:pPr marL="0" indent="0">
              <a:buNone/>
            </a:pPr>
            <a:r>
              <a:rPr lang="en-US" dirty="0"/>
              <a:t>If a function </a:t>
            </a:r>
            <a:r>
              <a:rPr lang="en-US" i="1" dirty="0">
                <a:latin typeface="Times New Roman" panose="02020603050405020304" pitchFamily="18" charset="0"/>
                <a:cs typeface="Times New Roman" panose="02020603050405020304" pitchFamily="18" charset="0"/>
              </a:rPr>
              <a:t>f</a:t>
            </a:r>
            <a:r>
              <a:rPr lang="en-US" dirty="0"/>
              <a:t> is symmetric about </a:t>
            </a:r>
            <a:r>
              <a:rPr lang="en-US" dirty="0">
                <a:latin typeface="Times New Roman" panose="02020603050405020304" pitchFamily="18" charset="0"/>
                <a:cs typeface="Times New Roman" panose="02020603050405020304" pitchFamily="18" charset="0"/>
              </a:rPr>
              <a:t>x=0</a:t>
            </a:r>
            <a:r>
              <a:rPr lang="en-US" dirty="0"/>
              <a:t>, then </a:t>
            </a:r>
          </a:p>
          <a:p>
            <a:pPr marL="457200" indent="-457200">
              <a:buFont typeface="+mj-lt"/>
              <a:buAutoNum type="arabicPeriod"/>
            </a:pPr>
            <a:r>
              <a:rPr lang="en-US" dirty="0"/>
              <a:t> </a:t>
            </a:r>
            <a:r>
              <a:rPr lang="en-US" i="1" dirty="0">
                <a:latin typeface="Times New Roman" panose="02020603050405020304" pitchFamily="18" charset="0"/>
                <a:cs typeface="Times New Roman" panose="02020603050405020304" pitchFamily="18" charset="0"/>
              </a:rPr>
              <a:t>f’  </a:t>
            </a:r>
            <a:r>
              <a:rPr lang="en-US" dirty="0"/>
              <a:t>is antisymmetric about </a:t>
            </a:r>
            <a:r>
              <a:rPr lang="en-US" dirty="0">
                <a:latin typeface="Times New Roman" panose="02020603050405020304" pitchFamily="18" charset="0"/>
                <a:cs typeface="Times New Roman" panose="02020603050405020304" pitchFamily="18" charset="0"/>
              </a:rPr>
              <a:t>x=0</a:t>
            </a:r>
            <a:r>
              <a:rPr lang="en-US" dirty="0"/>
              <a:t> and </a:t>
            </a:r>
          </a:p>
          <a:p>
            <a:pPr marL="457200" indent="-457200">
              <a:buFont typeface="+mj-lt"/>
              <a:buAutoNum type="arabicPeriod"/>
            </a:pPr>
            <a:r>
              <a:rPr lang="en-US" dirty="0"/>
              <a:t> </a:t>
            </a:r>
            <a:r>
              <a:rPr lang="en-US" i="1" dirty="0">
                <a:latin typeface="Times New Roman" panose="02020603050405020304" pitchFamily="18" charset="0"/>
                <a:cs typeface="Times New Roman" panose="02020603050405020304" pitchFamily="18" charset="0"/>
              </a:rPr>
              <a:t>f’’ </a:t>
            </a:r>
            <a:r>
              <a:rPr lang="en-US" dirty="0"/>
              <a:t>is symmetric about </a:t>
            </a:r>
            <a:r>
              <a:rPr lang="en-US" dirty="0">
                <a:latin typeface="Times New Roman" panose="02020603050405020304" pitchFamily="18" charset="0"/>
                <a:cs typeface="Times New Roman" panose="02020603050405020304" pitchFamily="18" charset="0"/>
              </a:rPr>
              <a:t>x=0</a:t>
            </a:r>
            <a:r>
              <a:rPr lang="en-US" dirty="0"/>
              <a:t>.</a:t>
            </a:r>
          </a:p>
          <a:p>
            <a:pPr marL="0" indent="0">
              <a:buNone/>
            </a:pPr>
            <a:r>
              <a:rPr lang="en-US" dirty="0"/>
              <a:t>The routines for numerically estimating </a:t>
            </a:r>
            <a:r>
              <a:rPr lang="en-US" i="1" dirty="0">
                <a:latin typeface="Times New Roman" panose="02020603050405020304" pitchFamily="18" charset="0"/>
                <a:cs typeface="Times New Roman" panose="02020603050405020304" pitchFamily="18" charset="0"/>
              </a:rPr>
              <a:t>f’ </a:t>
            </a:r>
            <a:r>
              <a:rPr lang="en-US" dirty="0"/>
              <a:t>and </a:t>
            </a:r>
            <a:r>
              <a:rPr lang="en-US" i="1" dirty="0">
                <a:latin typeface="Times New Roman" panose="02020603050405020304" pitchFamily="18" charset="0"/>
                <a:cs typeface="Times New Roman" panose="02020603050405020304" pitchFamily="18" charset="0"/>
              </a:rPr>
              <a:t>f’’ </a:t>
            </a:r>
            <a:r>
              <a:rPr lang="en-US" dirty="0"/>
              <a:t>shall be implemented such that these mathematical properties are also true for the estimations.</a:t>
            </a:r>
          </a:p>
        </p:txBody>
      </p:sp>
      <p:sp>
        <p:nvSpPr>
          <p:cNvPr id="4" name="TextBox 3">
            <a:extLst>
              <a:ext uri="{FF2B5EF4-FFF2-40B4-BE49-F238E27FC236}">
                <a16:creationId xmlns:a16="http://schemas.microsoft.com/office/drawing/2014/main" id="{8D63D469-87AE-E34E-A345-1837E8BBBD53}"/>
              </a:ext>
            </a:extLst>
          </p:cNvPr>
          <p:cNvSpPr txBox="1"/>
          <p:nvPr/>
        </p:nvSpPr>
        <p:spPr>
          <a:xfrm>
            <a:off x="365760" y="5454972"/>
            <a:ext cx="5763053" cy="683264"/>
          </a:xfrm>
          <a:prstGeom prst="rect">
            <a:avLst/>
          </a:prstGeom>
          <a:noFill/>
        </p:spPr>
        <p:txBody>
          <a:bodyPr wrap="none" lIns="118872" tIns="91440" rIns="118872" bIns="91440" rtlCol="0" anchor="ctr" anchorCtr="0">
            <a:spAutoFit/>
          </a:bodyPr>
          <a:lstStyle/>
          <a:p>
            <a:pPr algn="l">
              <a:lnSpc>
                <a:spcPct val="90000"/>
              </a:lnSpc>
            </a:pPr>
            <a:r>
              <a:rPr lang="en-US" dirty="0"/>
              <a:t>Example from Prof. Edward Overman,</a:t>
            </a:r>
          </a:p>
          <a:p>
            <a:pPr algn="l">
              <a:lnSpc>
                <a:spcPct val="90000"/>
              </a:lnSpc>
            </a:pPr>
            <a:r>
              <a:rPr lang="en-US" dirty="0"/>
              <a:t>Mathematics Department at The Ohio State University</a:t>
            </a:r>
          </a:p>
        </p:txBody>
      </p:sp>
    </p:spTree>
    <p:extLst>
      <p:ext uri="{BB962C8B-B14F-4D97-AF65-F5344CB8AC3E}">
        <p14:creationId xmlns:p14="http://schemas.microsoft.com/office/powerpoint/2010/main" val="3138055203"/>
      </p:ext>
    </p:extLst>
  </p:cSld>
  <p:clrMapOvr>
    <a:masterClrMapping/>
  </p:clrMapOvr>
</p:sld>
</file>

<file path=ppt/theme/theme1.xml><?xml version="1.0" encoding="utf-8"?>
<a:theme xmlns:a="http://schemas.openxmlformats.org/drawingml/2006/main" name="Presentations (Wide Screen)">
  <a:themeElements>
    <a:clrScheme name="ECP 171103 final">
      <a:dk1>
        <a:sysClr val="windowText" lastClr="000000"/>
      </a:dk1>
      <a:lt1>
        <a:sysClr val="window" lastClr="FFFFFF"/>
      </a:lt1>
      <a:dk2>
        <a:srgbClr val="266093"/>
      </a:dk2>
      <a:lt2>
        <a:srgbClr val="FFFFFF"/>
      </a:lt2>
      <a:accent1>
        <a:srgbClr val="2A75BB"/>
      </a:accent1>
      <a:accent2>
        <a:srgbClr val="84B641"/>
      </a:accent2>
      <a:accent3>
        <a:srgbClr val="43B1E5"/>
      </a:accent3>
      <a:accent4>
        <a:srgbClr val="D13940"/>
      </a:accent4>
      <a:accent5>
        <a:srgbClr val="C39C2F"/>
      </a:accent5>
      <a:accent6>
        <a:srgbClr val="7F7F7F"/>
      </a:accent6>
      <a:hlink>
        <a:srgbClr val="A03123"/>
      </a:hlink>
      <a:folHlink>
        <a:srgbClr val="00000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solidFill>
        <a:ln>
          <a:noFill/>
        </a:ln>
        <a:effectLst>
          <a:outerShdw blurRad="44450" dist="27940" dir="5400000" algn="ctr">
            <a:srgbClr val="000000">
              <a:alpha val="32000"/>
            </a:srgbClr>
          </a:outerShdw>
        </a:effectLst>
      </a:spPr>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defPPr algn="ctr">
          <a:lnSpc>
            <a:spcPct val="90000"/>
          </a:lnSpc>
          <a:defRPr sz="2000" dirty="0">
            <a:solidFill>
              <a:schemeClr val="bg1"/>
            </a:solidFill>
          </a:defRPr>
        </a:defPPr>
      </a:lstStyle>
    </a:spDef>
    <a:txDef>
      <a:spPr>
        <a:noFill/>
      </a:spPr>
      <a:bodyPr wrap="square" lIns="118872" tIns="91440" rIns="118872" bIns="91440" rtlCol="0" anchor="ctr" anchorCtr="0">
        <a:spAutoFit/>
      </a:bodyPr>
      <a:lstStyle>
        <a:defPPr algn="l">
          <a:lnSpc>
            <a:spcPct val="90000"/>
          </a:lnSpc>
          <a:defRPr dirty="0" smtClean="0"/>
        </a:defPPr>
      </a:lstStyle>
    </a:txDef>
  </a:objectDefaults>
  <a:extraClrSchemeLst/>
  <a:extLst>
    <a:ext uri="{05A4C25C-085E-4340-85A3-A5531E510DB2}">
      <thm15:themeFamily xmlns:thm15="http://schemas.microsoft.com/office/thememl/2012/main" name="ECP_PowerPointTemplate-v1.0_20171106" id="{82BFD86B-8FF4-4B2C-AD68-5655622D7E2C}" vid="{C92328A0-5FA1-40E2-AE72-E588ED49ADD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65464437F680748A68B85EB6594EA7D" ma:contentTypeVersion="0" ma:contentTypeDescription="Create a new document." ma:contentTypeScope="" ma:versionID="fe3f4dd58d5914c51cfc6deaa8ad845c">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E8DB7DEB-074E-4EE8-9B6E-FD277323109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2.xml><?xml version="1.0" encoding="utf-8"?>
<ds:datastoreItem xmlns:ds="http://schemas.openxmlformats.org/officeDocument/2006/customXml" ds:itemID="{19E20559-B232-4371-8690-E3D8007EDB82}">
  <ds:schemaRefs>
    <ds:schemaRef ds:uri="http://schemas.microsoft.com/sharepoint/v3/contenttype/forms"/>
  </ds:schemaRefs>
</ds:datastoreItem>
</file>

<file path=customXml/itemProps3.xml><?xml version="1.0" encoding="utf-8"?>
<ds:datastoreItem xmlns:ds="http://schemas.openxmlformats.org/officeDocument/2006/customXml" ds:itemID="{A50EC660-24D0-43A0-AE5E-E274115E726B}">
  <ds:schemaRefs>
    <ds:schemaRef ds:uri="http://purl.org/dc/terms/"/>
    <ds:schemaRef ds:uri="http://schemas.openxmlformats.org/package/2006/metadata/core-properties"/>
    <ds:schemaRef ds:uri="http://schemas.microsoft.com/office/2006/documentManagement/types"/>
    <ds:schemaRef ds:uri="http://purl.org/dc/elements/1.1/"/>
    <ds:schemaRef ds:uri="http://schemas.microsoft.com/office/2006/metadata/properties"/>
    <ds:schemaRef ds:uri="http://www.w3.org/XML/1998/namespace"/>
    <ds:schemaRef ds:uri="http://purl.org/dc/dcmitype/"/>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Presentations (Wide Screen)</Template>
  <TotalTime>10225</TotalTime>
  <Words>6971</Words>
  <Application>Microsoft Macintosh PowerPoint</Application>
  <PresentationFormat>Custom</PresentationFormat>
  <Paragraphs>546</Paragraphs>
  <Slides>38</Slides>
  <Notes>34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38</vt:i4>
      </vt:variant>
    </vt:vector>
  </HeadingPairs>
  <TitlesOfParts>
    <vt:vector size="43" baseType="lpstr">
      <vt:lpstr>Arial</vt:lpstr>
      <vt:lpstr>Arial Black</vt:lpstr>
      <vt:lpstr>Calibri</vt:lpstr>
      <vt:lpstr>Times New Roman</vt:lpstr>
      <vt:lpstr>Presentations (Wide Screen)</vt:lpstr>
      <vt:lpstr>Requirements &amp; Test Driven Development</vt:lpstr>
      <vt:lpstr>License, citation, and acknowledgments  </vt:lpstr>
      <vt:lpstr>PowerPoint Presentation</vt:lpstr>
      <vt:lpstr>Informal definition</vt:lpstr>
      <vt:lpstr>Functional vs. non-functional</vt:lpstr>
      <vt:lpstr>Low-level requirements</vt:lpstr>
      <vt:lpstr>High-level requirements</vt:lpstr>
      <vt:lpstr>Externally-imposed</vt:lpstr>
      <vt:lpstr>Mathematical example</vt:lpstr>
      <vt:lpstr>Participants</vt:lpstr>
      <vt:lpstr>Example formal design workflow</vt:lpstr>
      <vt:lpstr>Example incremental &amp; iterative workflow</vt:lpstr>
      <vt:lpstr>User stories A form of requirement elicitation </vt:lpstr>
      <vt:lpstr>Elicitation &amp; specification</vt:lpstr>
      <vt:lpstr>Iteration &amp; prototyping Requirements require refining </vt:lpstr>
      <vt:lpstr>Documentation Requirements Management </vt:lpstr>
      <vt:lpstr>Are requirements for CSEM? The Bad &amp; Ugly </vt:lpstr>
      <vt:lpstr>Are requirements for CSEM? The Good </vt:lpstr>
      <vt:lpstr>Formal vs. exploratory </vt:lpstr>
      <vt:lpstr>It’s a spectrum</vt:lpstr>
      <vt:lpstr>Bibliography Selected Books </vt:lpstr>
      <vt:lpstr>Bibliography Selected Articles  </vt:lpstr>
      <vt:lpstr>PowerPoint Presentation</vt:lpstr>
      <vt:lpstr>Software development aspirations</vt:lpstr>
      <vt:lpstr>Test driven development (TDD)</vt:lpstr>
      <vt:lpstr>Augmented TDD</vt:lpstr>
      <vt:lpstr>Augmented TDD example – Fibonacci sequence</vt:lpstr>
      <vt:lpstr>First design decision</vt:lpstr>
      <vt:lpstr>Study design decision</vt:lpstr>
      <vt:lpstr>Design by contract &amp; first test</vt:lpstr>
      <vt:lpstr>Code to pass the test</vt:lpstr>
      <vt:lpstr>Be destructive</vt:lpstr>
      <vt:lpstr>Contract satisfied!</vt:lpstr>
      <vt:lpstr>Refactor</vt:lpstr>
      <vt:lpstr>Test driven development </vt:lpstr>
      <vt:lpstr>Bibliography</vt:lpstr>
      <vt:lpstr>Agenda</vt:lpstr>
      <vt:lpstr>Why documentation?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Argonne Training Program on Extreme-Scale Computing</dc:title>
  <dc:creator>Microsoft Office User</dc:creator>
  <cp:lastModifiedBy>Microsoft Office User</cp:lastModifiedBy>
  <cp:revision>1375</cp:revision>
  <cp:lastPrinted>2018-08-15T16:57:00Z</cp:lastPrinted>
  <dcterms:created xsi:type="dcterms:W3CDTF">2018-07-03T20:41:24Z</dcterms:created>
  <dcterms:modified xsi:type="dcterms:W3CDTF">2019-08-06T21:07:02Z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0x010100565464437F680748A68B85EB6594EA7D</vt:lpwstr>
  </property>
</Properties>
</file>